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8.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9.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0.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4"/>
  </p:sldMasterIdLst>
  <p:notesMasterIdLst>
    <p:notesMasterId r:id="rId22"/>
  </p:notesMasterIdLst>
  <p:sldIdLst>
    <p:sldId id="257" r:id="rId5"/>
    <p:sldId id="262" r:id="rId6"/>
    <p:sldId id="261" r:id="rId7"/>
    <p:sldId id="266" r:id="rId8"/>
    <p:sldId id="271" r:id="rId9"/>
    <p:sldId id="274" r:id="rId10"/>
    <p:sldId id="273" r:id="rId11"/>
    <p:sldId id="272" r:id="rId12"/>
    <p:sldId id="270" r:id="rId13"/>
    <p:sldId id="275" r:id="rId14"/>
    <p:sldId id="278" r:id="rId15"/>
    <p:sldId id="277" r:id="rId16"/>
    <p:sldId id="276" r:id="rId17"/>
    <p:sldId id="267" r:id="rId18"/>
    <p:sldId id="265" r:id="rId19"/>
    <p:sldId id="269" r:id="rId20"/>
    <p:sldId id="279"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529"/>
    <a:srgbClr val="2B3922"/>
    <a:srgbClr val="2E3722"/>
    <a:srgbClr val="FCF7F1"/>
    <a:srgbClr val="B8D233"/>
    <a:srgbClr val="5CC6D6"/>
    <a:srgbClr val="F8D22F"/>
    <a:srgbClr val="F03F2B"/>
    <a:srgbClr val="3488A0"/>
    <a:srgbClr val="579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9271" autoAdjust="0"/>
  </p:normalViewPr>
  <p:slideViewPr>
    <p:cSldViewPr snapToGrid="0">
      <p:cViewPr>
        <p:scale>
          <a:sx n="68" d="100"/>
          <a:sy n="68" d="100"/>
        </p:scale>
        <p:origin x="1262" y="5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 /><Relationship Id="rId13" Type="http://schemas.openxmlformats.org/officeDocument/2006/relationships/slide" Target="slides/slide9.xml" /><Relationship Id="rId18" Type="http://schemas.openxmlformats.org/officeDocument/2006/relationships/slide" Target="slides/slide14.xml" /><Relationship Id="rId26" Type="http://schemas.openxmlformats.org/officeDocument/2006/relationships/tableStyles" Target="tableStyles.xml" /><Relationship Id="rId3" Type="http://schemas.openxmlformats.org/officeDocument/2006/relationships/customXml" Target="../customXml/item3.xml" /><Relationship Id="rId21" Type="http://schemas.openxmlformats.org/officeDocument/2006/relationships/slide" Target="slides/slide17.xml" /><Relationship Id="rId7" Type="http://schemas.openxmlformats.org/officeDocument/2006/relationships/slide" Target="slides/slide3.xml" /><Relationship Id="rId12" Type="http://schemas.openxmlformats.org/officeDocument/2006/relationships/slide" Target="slides/slide8.xml" /><Relationship Id="rId17" Type="http://schemas.openxmlformats.org/officeDocument/2006/relationships/slide" Target="slides/slide13.xml" /><Relationship Id="rId25" Type="http://schemas.openxmlformats.org/officeDocument/2006/relationships/theme" Target="theme/theme1.xml" /><Relationship Id="rId2" Type="http://schemas.openxmlformats.org/officeDocument/2006/relationships/customXml" Target="../customXml/item2.xml" /><Relationship Id="rId16" Type="http://schemas.openxmlformats.org/officeDocument/2006/relationships/slide" Target="slides/slide12.xml" /><Relationship Id="rId20" Type="http://schemas.openxmlformats.org/officeDocument/2006/relationships/slide" Target="slides/slide16.xml" /><Relationship Id="rId1" Type="http://schemas.openxmlformats.org/officeDocument/2006/relationships/customXml" Target="../customXml/item1.xml" /><Relationship Id="rId6" Type="http://schemas.openxmlformats.org/officeDocument/2006/relationships/slide" Target="slides/slide2.xml" /><Relationship Id="rId11" Type="http://schemas.openxmlformats.org/officeDocument/2006/relationships/slide" Target="slides/slide7.xml" /><Relationship Id="rId24" Type="http://schemas.openxmlformats.org/officeDocument/2006/relationships/viewProps" Target="viewProps.xml" /><Relationship Id="rId5" Type="http://schemas.openxmlformats.org/officeDocument/2006/relationships/slide" Target="slides/slide1.xml" /><Relationship Id="rId15" Type="http://schemas.openxmlformats.org/officeDocument/2006/relationships/slide" Target="slides/slide11.xml" /><Relationship Id="rId23" Type="http://schemas.openxmlformats.org/officeDocument/2006/relationships/presProps" Target="presProps.xml" /><Relationship Id="rId10" Type="http://schemas.openxmlformats.org/officeDocument/2006/relationships/slide" Target="slides/slide6.xml" /><Relationship Id="rId19" Type="http://schemas.openxmlformats.org/officeDocument/2006/relationships/slide" Target="slides/slide15.xml" /><Relationship Id="rId4" Type="http://schemas.openxmlformats.org/officeDocument/2006/relationships/slideMaster" Target="slideMasters/slideMaster1.xml" /><Relationship Id="rId9" Type="http://schemas.openxmlformats.org/officeDocument/2006/relationships/slide" Target="slides/slide5.xml" /><Relationship Id="rId14" Type="http://schemas.openxmlformats.org/officeDocument/2006/relationships/slide" Target="slides/slide10.xml" /><Relationship Id="rId22" Type="http://schemas.openxmlformats.org/officeDocument/2006/relationships/notesMaster" Target="notesMasters/notesMaster1.xml" /></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A66772-F185-4D58-B8BB-E9370D7A7A2B}"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40FC4FFE-8987-4A26-B7F4-8A516F18ADAE}">
      <dgm:prSet/>
      <dgm:spPr/>
      <dgm:t>
        <a:bodyPr/>
        <a:lstStyle/>
        <a:p>
          <a:pPr>
            <a:lnSpc>
              <a:spcPct val="100000"/>
            </a:lnSpc>
            <a:defRPr cap="all"/>
          </a:pPr>
          <a:r>
            <a:rPr lang="en-US" dirty="0"/>
            <a:t>DISTRUPTION</a:t>
          </a:r>
        </a:p>
      </dgm:t>
    </dgm:pt>
    <dgm:pt modelId="{CAD7EF86-FB23-41F6-BF42-040B36DEFDB1}" type="parTrans" cxnId="{C7AD8469-3C68-4AF9-AB82-79B0043AA120}">
      <dgm:prSet/>
      <dgm:spPr/>
      <dgm:t>
        <a:bodyPr/>
        <a:lstStyle/>
        <a:p>
          <a:endParaRPr lang="en-US"/>
        </a:p>
      </dgm:t>
    </dgm:pt>
    <dgm:pt modelId="{5B62599A-5C9B-48E7-896E-EA782AC60C8B}" type="sibTrans" cxnId="{C7AD8469-3C68-4AF9-AB82-79B0043AA120}">
      <dgm:prSet/>
      <dgm:spPr/>
      <dgm:t>
        <a:bodyPr/>
        <a:lstStyle/>
        <a:p>
          <a:endParaRPr lang="en-US"/>
        </a:p>
      </dgm:t>
    </dgm:pt>
    <dgm:pt modelId="{49225C73-1633-42F1-AB3B-7CB183E5F8B8}">
      <dgm:prSet/>
      <dgm:spPr/>
      <dgm:t>
        <a:bodyPr/>
        <a:lstStyle/>
        <a:p>
          <a:pPr>
            <a:lnSpc>
              <a:spcPct val="100000"/>
            </a:lnSpc>
            <a:defRPr cap="all"/>
          </a:pPr>
          <a:r>
            <a:rPr lang="en-US" dirty="0"/>
            <a:t>INNOVATION</a:t>
          </a:r>
        </a:p>
      </dgm:t>
    </dgm:pt>
    <dgm:pt modelId="{1A0E2090-1D4F-438A-8766-B6030CE01ADD}" type="parTrans" cxnId="{A9154303-8225-4248-91DC-1B0156A35F07}">
      <dgm:prSet/>
      <dgm:spPr/>
      <dgm:t>
        <a:bodyPr/>
        <a:lstStyle/>
        <a:p>
          <a:endParaRPr lang="en-US"/>
        </a:p>
      </dgm:t>
    </dgm:pt>
    <dgm:pt modelId="{9646853A-8964-4519-A5B1-0B7D18B2983D}" type="sibTrans" cxnId="{A9154303-8225-4248-91DC-1B0156A35F07}">
      <dgm:prSet/>
      <dgm:spPr/>
      <dgm:t>
        <a:bodyPr/>
        <a:lstStyle/>
        <a:p>
          <a:endParaRPr lang="en-US"/>
        </a:p>
      </dgm:t>
    </dgm:pt>
    <dgm:pt modelId="{1C383F32-22E8-4F62-A3E0-BDC3D5F48992}">
      <dgm:prSet/>
      <dgm:spPr/>
      <dgm:t>
        <a:bodyPr/>
        <a:lstStyle/>
        <a:p>
          <a:pPr>
            <a:lnSpc>
              <a:spcPct val="100000"/>
            </a:lnSpc>
            <a:defRPr cap="all"/>
          </a:pPr>
          <a:r>
            <a:rPr lang="en-US" dirty="0"/>
            <a:t>New knowledge</a:t>
          </a:r>
        </a:p>
      </dgm:t>
    </dgm:pt>
    <dgm:pt modelId="{A7920A2F-3244-4159-AF04-6A1D38B7B317}" type="parTrans" cxnId="{C4CCE57E-E871-46D6-BAD5-880252C95D22}">
      <dgm:prSet/>
      <dgm:spPr/>
      <dgm:t>
        <a:bodyPr/>
        <a:lstStyle/>
        <a:p>
          <a:endParaRPr lang="en-US"/>
        </a:p>
      </dgm:t>
    </dgm:pt>
    <dgm:pt modelId="{8500F72A-2C6D-4FDF-9C1D-CA691380EB0B}" type="sibTrans" cxnId="{C4CCE57E-E871-46D6-BAD5-880252C95D22}">
      <dgm:prSet/>
      <dgm:spPr/>
      <dgm:t>
        <a:bodyPr/>
        <a:lstStyle/>
        <a:p>
          <a:endParaRPr lang="en-US"/>
        </a:p>
      </dgm:t>
    </dgm:pt>
    <dgm:pt modelId="{50B3CE7C-E10B-4E23-BD93-03664997C932}" type="pres">
      <dgm:prSet presAssocID="{01A66772-F185-4D58-B8BB-E9370D7A7A2B}" presName="root" presStyleCnt="0">
        <dgm:presLayoutVars>
          <dgm:dir/>
          <dgm:resizeHandles val="exact"/>
        </dgm:presLayoutVars>
      </dgm:prSet>
      <dgm:spPr/>
    </dgm:pt>
    <dgm:pt modelId="{DE9CE479-E4AE-4283-AEF1-10C1535B4324}" type="pres">
      <dgm:prSet presAssocID="{40FC4FFE-8987-4A26-B7F4-8A516F18ADAE}" presName="compNode" presStyleCnt="0"/>
      <dgm:spPr/>
    </dgm:pt>
    <dgm:pt modelId="{B59FCF02-CAD2-4D6F-9542-AD86711168CA}" type="pres">
      <dgm:prSet presAssocID="{40FC4FFE-8987-4A26-B7F4-8A516F18ADAE}" presName="iconBgRect" presStyleLbl="bgShp" presStyleIdx="0" presStyleCnt="3"/>
      <dgm:spPr/>
    </dgm:pt>
    <dgm:pt modelId="{7C175B98-93F4-4D7C-BB95-1514AB879CD5}" type="pres">
      <dgm:prSet presAssocID="{40FC4FFE-8987-4A26-B7F4-8A516F18ADAE}" presName="iconRect" presStyleLbl="node1" presStyleIdx="0" presStyleCnt="3" custLinFactX="35279" custLinFactY="25945" custLinFactNeighborX="100000" custLinFactNeighborY="100000"/>
      <dgm:spPr>
        <a:noFill/>
        <a:ln>
          <a:noFill/>
        </a:ln>
      </dgm:spPr>
    </dgm:pt>
    <dgm:pt modelId="{677A3090-5F01-43FD-9FA6-C0420AD80FD6}" type="pres">
      <dgm:prSet presAssocID="{40FC4FFE-8987-4A26-B7F4-8A516F18ADAE}" presName="spaceRect" presStyleCnt="0"/>
      <dgm:spPr/>
    </dgm:pt>
    <dgm:pt modelId="{127117FB-F8A7-4A20-A8A7-EC686DDC76D0}" type="pres">
      <dgm:prSet presAssocID="{40FC4FFE-8987-4A26-B7F4-8A516F18ADAE}" presName="textRect" presStyleLbl="revTx" presStyleIdx="0" presStyleCnt="3">
        <dgm:presLayoutVars>
          <dgm:chMax val="1"/>
          <dgm:chPref val="1"/>
        </dgm:presLayoutVars>
      </dgm:prSet>
      <dgm:spPr/>
    </dgm:pt>
    <dgm:pt modelId="{FD1EED9C-83D3-41AD-A09B-D3B36354168F}" type="pres">
      <dgm:prSet presAssocID="{5B62599A-5C9B-48E7-896E-EA782AC60C8B}" presName="sibTrans" presStyleCnt="0"/>
      <dgm:spPr/>
    </dgm:pt>
    <dgm:pt modelId="{C998AB0A-577D-44AA-A068-F634DDE7BD47}" type="pres">
      <dgm:prSet presAssocID="{49225C73-1633-42F1-AB3B-7CB183E5F8B8}" presName="compNode" presStyleCnt="0"/>
      <dgm:spPr/>
    </dgm:pt>
    <dgm:pt modelId="{BCD8CDD9-0C56-4401-ADB1-8B48DAB2C96F}" type="pres">
      <dgm:prSet presAssocID="{49225C73-1633-42F1-AB3B-7CB183E5F8B8}" presName="iconBgRect" presStyleLbl="bgShp" presStyleIdx="1" presStyleCnt="3"/>
      <dgm:spPr/>
    </dgm:pt>
    <dgm:pt modelId="{DB4CA7C4-FCA1-4127-B20A-2A5C031A3CF4}" type="pres">
      <dgm:prSet presAssocID="{49225C73-1633-42F1-AB3B-7CB183E5F8B8}" presName="iconRect" presStyleLbl="node1" presStyleIdx="1" presStyleCnt="3"/>
      <dgm:spPr>
        <a:noFill/>
        <a:ln>
          <a:noFill/>
        </a:ln>
      </dgm:spPr>
    </dgm:pt>
    <dgm:pt modelId="{9B0C8FBF-0BDD-48A5-967E-F3FE71659F6A}" type="pres">
      <dgm:prSet presAssocID="{49225C73-1633-42F1-AB3B-7CB183E5F8B8}" presName="spaceRect" presStyleCnt="0"/>
      <dgm:spPr/>
    </dgm:pt>
    <dgm:pt modelId="{7E6FE37A-5DB0-4899-9FCB-0CE39BC185F8}" type="pres">
      <dgm:prSet presAssocID="{49225C73-1633-42F1-AB3B-7CB183E5F8B8}" presName="textRect" presStyleLbl="revTx" presStyleIdx="1" presStyleCnt="3">
        <dgm:presLayoutVars>
          <dgm:chMax val="1"/>
          <dgm:chPref val="1"/>
        </dgm:presLayoutVars>
      </dgm:prSet>
      <dgm:spPr/>
    </dgm:pt>
    <dgm:pt modelId="{5A266296-0042-402F-92EF-D59AB148E92E}" type="pres">
      <dgm:prSet presAssocID="{9646853A-8964-4519-A5B1-0B7D18B2983D}" presName="sibTrans" presStyleCnt="0"/>
      <dgm:spPr/>
    </dgm:pt>
    <dgm:pt modelId="{ECFA770B-DE2C-4683-A038-58D0FE44BC27}" type="pres">
      <dgm:prSet presAssocID="{1C383F32-22E8-4F62-A3E0-BDC3D5F48992}" presName="compNode" presStyleCnt="0"/>
      <dgm:spPr/>
    </dgm:pt>
    <dgm:pt modelId="{FF93E135-77D6-48A0-8871-9BC93D705D06}" type="pres">
      <dgm:prSet presAssocID="{1C383F32-22E8-4F62-A3E0-BDC3D5F48992}" presName="iconBgRect" presStyleLbl="bgShp" presStyleIdx="2" presStyleCnt="3"/>
      <dgm:spPr/>
    </dgm:pt>
    <dgm:pt modelId="{39509775-983E-4110-B989-EE2CD6514BE0}" type="pres">
      <dgm:prSet presAssocID="{1C383F32-22E8-4F62-A3E0-BDC3D5F48992}" presName="iconRect" presStyleLbl="node1" presStyleIdx="2" presStyleCnt="3"/>
      <dgm:spPr>
        <a:noFill/>
        <a:ln>
          <a:noFill/>
        </a:ln>
      </dgm:spPr>
    </dgm:pt>
    <dgm:pt modelId="{493B43B2-705C-4AE5-8A77-D8DEEDA1B5CF}" type="pres">
      <dgm:prSet presAssocID="{1C383F32-22E8-4F62-A3E0-BDC3D5F48992}" presName="spaceRect" presStyleCnt="0"/>
      <dgm:spPr/>
    </dgm:pt>
    <dgm:pt modelId="{1AEDC777-00B3-41D7-9AE1-23D741E941C3}" type="pres">
      <dgm:prSet presAssocID="{1C383F32-22E8-4F62-A3E0-BDC3D5F48992}" presName="textRect" presStyleLbl="revTx" presStyleIdx="2" presStyleCnt="3">
        <dgm:presLayoutVars>
          <dgm:chMax val="1"/>
          <dgm:chPref val="1"/>
        </dgm:presLayoutVars>
      </dgm:prSet>
      <dgm:spPr/>
    </dgm:pt>
  </dgm:ptLst>
  <dgm:cxnLst>
    <dgm:cxn modelId="{A9154303-8225-4248-91DC-1B0156A35F07}" srcId="{01A66772-F185-4D58-B8BB-E9370D7A7A2B}" destId="{49225C73-1633-42F1-AB3B-7CB183E5F8B8}" srcOrd="1" destOrd="0" parTransId="{1A0E2090-1D4F-438A-8766-B6030CE01ADD}" sibTransId="{9646853A-8964-4519-A5B1-0B7D18B2983D}"/>
    <dgm:cxn modelId="{7A710F69-5154-4855-ACF5-BC7C1BF85A80}" type="presOf" srcId="{49225C73-1633-42F1-AB3B-7CB183E5F8B8}" destId="{7E6FE37A-5DB0-4899-9FCB-0CE39BC185F8}" srcOrd="0" destOrd="0" presId="urn:microsoft.com/office/officeart/2018/5/layout/IconCircleLabelList"/>
    <dgm:cxn modelId="{C7AD8469-3C68-4AF9-AB82-79B0043AA120}" srcId="{01A66772-F185-4D58-B8BB-E9370D7A7A2B}" destId="{40FC4FFE-8987-4A26-B7F4-8A516F18ADAE}" srcOrd="0" destOrd="0" parTransId="{CAD7EF86-FB23-41F6-BF42-040B36DEFDB1}" sibTransId="{5B62599A-5C9B-48E7-896E-EA782AC60C8B}"/>
    <dgm:cxn modelId="{676D3A6A-6EA7-4483-BB12-0BD4A7D7AF9D}" type="presOf" srcId="{01A66772-F185-4D58-B8BB-E9370D7A7A2B}" destId="{50B3CE7C-E10B-4E23-BD93-03664997C932}" srcOrd="0" destOrd="0" presId="urn:microsoft.com/office/officeart/2018/5/layout/IconCircleLabelList"/>
    <dgm:cxn modelId="{1496FC70-DB8B-48D4-98DE-DD2856E389EE}" type="presOf" srcId="{1C383F32-22E8-4F62-A3E0-BDC3D5F48992}" destId="{1AEDC777-00B3-41D7-9AE1-23D741E941C3}" srcOrd="0" destOrd="0" presId="urn:microsoft.com/office/officeart/2018/5/layout/IconCircleLabelList"/>
    <dgm:cxn modelId="{C4CCE57E-E871-46D6-BAD5-880252C95D22}" srcId="{01A66772-F185-4D58-B8BB-E9370D7A7A2B}" destId="{1C383F32-22E8-4F62-A3E0-BDC3D5F48992}" srcOrd="2" destOrd="0" parTransId="{A7920A2F-3244-4159-AF04-6A1D38B7B317}" sibTransId="{8500F72A-2C6D-4FDF-9C1D-CA691380EB0B}"/>
    <dgm:cxn modelId="{355227E3-55E0-4343-BC8D-FC0EB1694F48}" type="presOf" srcId="{40FC4FFE-8987-4A26-B7F4-8A516F18ADAE}" destId="{127117FB-F8A7-4A20-A8A7-EC686DDC76D0}" srcOrd="0" destOrd="0" presId="urn:microsoft.com/office/officeart/2018/5/layout/IconCircleLabelList"/>
    <dgm:cxn modelId="{555498CB-3ED1-404E-A25F-EB243EFC5FB1}" type="presParOf" srcId="{50B3CE7C-E10B-4E23-BD93-03664997C932}" destId="{DE9CE479-E4AE-4283-AEF1-10C1535B4324}" srcOrd="0" destOrd="0" presId="urn:microsoft.com/office/officeart/2018/5/layout/IconCircleLabelList"/>
    <dgm:cxn modelId="{11F12D49-CD08-4D50-BD13-3ECBC3A476A4}" type="presParOf" srcId="{DE9CE479-E4AE-4283-AEF1-10C1535B4324}" destId="{B59FCF02-CAD2-4D6F-9542-AD86711168CA}" srcOrd="0" destOrd="0" presId="urn:microsoft.com/office/officeart/2018/5/layout/IconCircleLabelList"/>
    <dgm:cxn modelId="{F443A659-540B-487B-97F9-49219CF60D6B}" type="presParOf" srcId="{DE9CE479-E4AE-4283-AEF1-10C1535B4324}" destId="{7C175B98-93F4-4D7C-BB95-1514AB879CD5}" srcOrd="1" destOrd="0" presId="urn:microsoft.com/office/officeart/2018/5/layout/IconCircleLabelList"/>
    <dgm:cxn modelId="{A503D7AB-7D64-4163-93B5-1CEEDAE81823}" type="presParOf" srcId="{DE9CE479-E4AE-4283-AEF1-10C1535B4324}" destId="{677A3090-5F01-43FD-9FA6-C0420AD80FD6}" srcOrd="2" destOrd="0" presId="urn:microsoft.com/office/officeart/2018/5/layout/IconCircleLabelList"/>
    <dgm:cxn modelId="{780188ED-7DCE-45BB-B6AF-91BE48969612}" type="presParOf" srcId="{DE9CE479-E4AE-4283-AEF1-10C1535B4324}" destId="{127117FB-F8A7-4A20-A8A7-EC686DDC76D0}" srcOrd="3" destOrd="0" presId="urn:microsoft.com/office/officeart/2018/5/layout/IconCircleLabelList"/>
    <dgm:cxn modelId="{155719F8-A89B-4E96-BC49-C48BC717F480}" type="presParOf" srcId="{50B3CE7C-E10B-4E23-BD93-03664997C932}" destId="{FD1EED9C-83D3-41AD-A09B-D3B36354168F}" srcOrd="1" destOrd="0" presId="urn:microsoft.com/office/officeart/2018/5/layout/IconCircleLabelList"/>
    <dgm:cxn modelId="{2772E199-56B0-4310-A55E-67D00CA3E59E}" type="presParOf" srcId="{50B3CE7C-E10B-4E23-BD93-03664997C932}" destId="{C998AB0A-577D-44AA-A068-F634DDE7BD47}" srcOrd="2" destOrd="0" presId="urn:microsoft.com/office/officeart/2018/5/layout/IconCircleLabelList"/>
    <dgm:cxn modelId="{4E351D18-D97F-4B92-A608-2E9600B91C28}" type="presParOf" srcId="{C998AB0A-577D-44AA-A068-F634DDE7BD47}" destId="{BCD8CDD9-0C56-4401-ADB1-8B48DAB2C96F}" srcOrd="0" destOrd="0" presId="urn:microsoft.com/office/officeart/2018/5/layout/IconCircleLabelList"/>
    <dgm:cxn modelId="{B3DC724C-4569-4E9D-BD5A-49E4CD991FD0}" type="presParOf" srcId="{C998AB0A-577D-44AA-A068-F634DDE7BD47}" destId="{DB4CA7C4-FCA1-4127-B20A-2A5C031A3CF4}" srcOrd="1" destOrd="0" presId="urn:microsoft.com/office/officeart/2018/5/layout/IconCircleLabelList"/>
    <dgm:cxn modelId="{AD1AB552-CCE0-4911-BB9E-5D4A60B21F4F}" type="presParOf" srcId="{C998AB0A-577D-44AA-A068-F634DDE7BD47}" destId="{9B0C8FBF-0BDD-48A5-967E-F3FE71659F6A}" srcOrd="2" destOrd="0" presId="urn:microsoft.com/office/officeart/2018/5/layout/IconCircleLabelList"/>
    <dgm:cxn modelId="{8558F796-2D01-40FE-A21A-7530EEBC3BC3}" type="presParOf" srcId="{C998AB0A-577D-44AA-A068-F634DDE7BD47}" destId="{7E6FE37A-5DB0-4899-9FCB-0CE39BC185F8}" srcOrd="3" destOrd="0" presId="urn:microsoft.com/office/officeart/2018/5/layout/IconCircleLabelList"/>
    <dgm:cxn modelId="{1532E2BE-82E9-40A4-A6F7-40B60FC879AE}" type="presParOf" srcId="{50B3CE7C-E10B-4E23-BD93-03664997C932}" destId="{5A266296-0042-402F-92EF-D59AB148E92E}" srcOrd="3" destOrd="0" presId="urn:microsoft.com/office/officeart/2018/5/layout/IconCircleLabelList"/>
    <dgm:cxn modelId="{3A7F4DB9-1469-4F58-B633-24B7EEE084D1}" type="presParOf" srcId="{50B3CE7C-E10B-4E23-BD93-03664997C932}" destId="{ECFA770B-DE2C-4683-A038-58D0FE44BC27}" srcOrd="4" destOrd="0" presId="urn:microsoft.com/office/officeart/2018/5/layout/IconCircleLabelList"/>
    <dgm:cxn modelId="{91311827-CDAC-4BA8-B4A3-117AFD1CEE2D}" type="presParOf" srcId="{ECFA770B-DE2C-4683-A038-58D0FE44BC27}" destId="{FF93E135-77D6-48A0-8871-9BC93D705D06}" srcOrd="0" destOrd="0" presId="urn:microsoft.com/office/officeart/2018/5/layout/IconCircleLabelList"/>
    <dgm:cxn modelId="{83B7CA40-11B7-4507-8422-A40F02D469B2}" type="presParOf" srcId="{ECFA770B-DE2C-4683-A038-58D0FE44BC27}" destId="{39509775-983E-4110-B989-EE2CD6514BE0}" srcOrd="1" destOrd="0" presId="urn:microsoft.com/office/officeart/2018/5/layout/IconCircleLabelList"/>
    <dgm:cxn modelId="{A44BB251-01EB-4DEF-A28C-6D495183E4DC}" type="presParOf" srcId="{ECFA770B-DE2C-4683-A038-58D0FE44BC27}" destId="{493B43B2-705C-4AE5-8A77-D8DEEDA1B5CF}" srcOrd="2" destOrd="0" presId="urn:microsoft.com/office/officeart/2018/5/layout/IconCircleLabelList"/>
    <dgm:cxn modelId="{1EFA52DF-3C80-4DAA-BED6-AFE2F81796B2}" type="presParOf" srcId="{ECFA770B-DE2C-4683-A038-58D0FE44BC27}" destId="{1AEDC777-00B3-41D7-9AE1-23D741E941C3}"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6BE86B8-0D8C-46CC-871D-C81A107AD7C0}" type="doc">
      <dgm:prSet loTypeId="urn:microsoft.com/office/officeart/2005/8/layout/hList6" loCatId="list" qsTypeId="urn:microsoft.com/office/officeart/2005/8/quickstyle/3d7" qsCatId="3D" csTypeId="urn:microsoft.com/office/officeart/2005/8/colors/colorful1" csCatId="colorful" phldr="1"/>
      <dgm:spPr/>
      <dgm:t>
        <a:bodyPr/>
        <a:lstStyle/>
        <a:p>
          <a:endParaRPr lang="en-US"/>
        </a:p>
      </dgm:t>
    </dgm:pt>
    <dgm:pt modelId="{C608BC42-FEC3-4986-8270-5E994AA3B969}">
      <dgm:prSet/>
      <dgm:spPr/>
      <dgm:t>
        <a:bodyPr/>
        <a:lstStyle/>
        <a:p>
          <a:r>
            <a:rPr lang="en-US" b="1" dirty="0"/>
            <a:t>IMPROVED BUSINESS </a:t>
          </a:r>
        </a:p>
        <a:p>
          <a:r>
            <a:rPr lang="en-US" b="1" dirty="0"/>
            <a:t> CONTINUITY </a:t>
          </a:r>
        </a:p>
        <a:p>
          <a:endParaRPr lang="en-US" dirty="0"/>
        </a:p>
      </dgm:t>
    </dgm:pt>
    <dgm:pt modelId="{D4E88522-14D4-47C1-B979-7EF0CAADBB5E}" type="parTrans" cxnId="{BF46F176-EFA3-46A1-BE28-8383D03C39CB}">
      <dgm:prSet/>
      <dgm:spPr/>
      <dgm:t>
        <a:bodyPr/>
        <a:lstStyle/>
        <a:p>
          <a:endParaRPr lang="en-US"/>
        </a:p>
      </dgm:t>
    </dgm:pt>
    <dgm:pt modelId="{EBEE5130-B5E4-498B-8717-CE9A5C20ABAF}" type="sibTrans" cxnId="{BF46F176-EFA3-46A1-BE28-8383D03C39CB}">
      <dgm:prSet/>
      <dgm:spPr/>
      <dgm:t>
        <a:bodyPr/>
        <a:lstStyle/>
        <a:p>
          <a:endParaRPr lang="en-US"/>
        </a:p>
      </dgm:t>
    </dgm:pt>
    <dgm:pt modelId="{F5D44106-4664-47BF-B369-9707BB6CCC87}" type="pres">
      <dgm:prSet presAssocID="{A6BE86B8-0D8C-46CC-871D-C81A107AD7C0}" presName="Name0" presStyleCnt="0">
        <dgm:presLayoutVars>
          <dgm:dir/>
          <dgm:resizeHandles val="exact"/>
        </dgm:presLayoutVars>
      </dgm:prSet>
      <dgm:spPr/>
    </dgm:pt>
    <dgm:pt modelId="{DC256AAB-E2ED-477D-86C8-A707C8A0228E}" type="pres">
      <dgm:prSet presAssocID="{C608BC42-FEC3-4986-8270-5E994AA3B969}" presName="node" presStyleLbl="node1" presStyleIdx="0" presStyleCnt="1" custLinFactNeighborX="0">
        <dgm:presLayoutVars>
          <dgm:bulletEnabled val="1"/>
        </dgm:presLayoutVars>
      </dgm:prSet>
      <dgm:spPr/>
    </dgm:pt>
  </dgm:ptLst>
  <dgm:cxnLst>
    <dgm:cxn modelId="{EEF00A1C-8DA9-4F10-88FE-542574586AC2}" type="presOf" srcId="{A6BE86B8-0D8C-46CC-871D-C81A107AD7C0}" destId="{F5D44106-4664-47BF-B369-9707BB6CCC87}" srcOrd="0" destOrd="0" presId="urn:microsoft.com/office/officeart/2005/8/layout/hList6"/>
    <dgm:cxn modelId="{F7CCC567-1A97-4B27-B601-62BDCA5DDC24}" type="presOf" srcId="{C608BC42-FEC3-4986-8270-5E994AA3B969}" destId="{DC256AAB-E2ED-477D-86C8-A707C8A0228E}" srcOrd="0" destOrd="0" presId="urn:microsoft.com/office/officeart/2005/8/layout/hList6"/>
    <dgm:cxn modelId="{BF46F176-EFA3-46A1-BE28-8383D03C39CB}" srcId="{A6BE86B8-0D8C-46CC-871D-C81A107AD7C0}" destId="{C608BC42-FEC3-4986-8270-5E994AA3B969}" srcOrd="0" destOrd="0" parTransId="{D4E88522-14D4-47C1-B979-7EF0CAADBB5E}" sibTransId="{EBEE5130-B5E4-498B-8717-CE9A5C20ABAF}"/>
    <dgm:cxn modelId="{B2B5E06D-6A65-4084-B3DB-6B1CF880C3FA}" type="presParOf" srcId="{F5D44106-4664-47BF-B369-9707BB6CCC87}" destId="{DC256AAB-E2ED-477D-86C8-A707C8A0228E}" srcOrd="0"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6BE86B8-0D8C-46CC-871D-C81A107AD7C0}"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19FB1DDC-B8DB-4921-9CCB-38232C18DCE7}">
      <dgm:prSet/>
      <dgm:spPr>
        <a:solidFill>
          <a:srgbClr val="C00000"/>
        </a:solidFill>
      </dgm:spPr>
      <dgm:t>
        <a:bodyPr/>
        <a:lstStyle/>
        <a:p>
          <a:r>
            <a:rPr lang="en-US" b="1" dirty="0"/>
            <a:t>INSUFFICIENT DIGITAL SKILLS</a:t>
          </a:r>
          <a:endParaRPr lang="en-US" dirty="0"/>
        </a:p>
      </dgm:t>
    </dgm:pt>
    <dgm:pt modelId="{C0921B2D-A9C7-4360-B715-EB3EA32792F7}" type="parTrans" cxnId="{05C0F4B0-8AEC-43E3-934C-2E9E6CDDD2BA}">
      <dgm:prSet/>
      <dgm:spPr/>
      <dgm:t>
        <a:bodyPr/>
        <a:lstStyle/>
        <a:p>
          <a:endParaRPr lang="en-US"/>
        </a:p>
      </dgm:t>
    </dgm:pt>
    <dgm:pt modelId="{981559F9-8175-4218-B5EE-F86ABB2AF9F8}" type="sibTrans" cxnId="{05C0F4B0-8AEC-43E3-934C-2E9E6CDDD2BA}">
      <dgm:prSet/>
      <dgm:spPr/>
      <dgm:t>
        <a:bodyPr/>
        <a:lstStyle/>
        <a:p>
          <a:endParaRPr lang="en-US"/>
        </a:p>
      </dgm:t>
    </dgm:pt>
    <dgm:pt modelId="{B3257C49-E6E4-4C1E-A5F3-4C9B38209DAC}">
      <dgm:prSet/>
      <dgm:spPr>
        <a:solidFill>
          <a:schemeClr val="accent2">
            <a:lumMod val="60000"/>
            <a:lumOff val="40000"/>
          </a:schemeClr>
        </a:solidFill>
      </dgm:spPr>
      <dgm:t>
        <a:bodyPr/>
        <a:lstStyle/>
        <a:p>
          <a:r>
            <a:rPr lang="en-US" b="1"/>
            <a:t>NETWORK SECURITY THREAT</a:t>
          </a:r>
          <a:endParaRPr lang="en-US"/>
        </a:p>
      </dgm:t>
    </dgm:pt>
    <dgm:pt modelId="{F7A54239-42DD-4DB2-990B-26C12976E248}" type="parTrans" cxnId="{C623169A-BA9D-4D8E-9D35-30A15360CADA}">
      <dgm:prSet/>
      <dgm:spPr/>
      <dgm:t>
        <a:bodyPr/>
        <a:lstStyle/>
        <a:p>
          <a:endParaRPr lang="en-US"/>
        </a:p>
      </dgm:t>
    </dgm:pt>
    <dgm:pt modelId="{FE2B8510-E57C-41B3-BCCB-F1F406E297B5}" type="sibTrans" cxnId="{C623169A-BA9D-4D8E-9D35-30A15360CADA}">
      <dgm:prSet/>
      <dgm:spPr/>
      <dgm:t>
        <a:bodyPr/>
        <a:lstStyle/>
        <a:p>
          <a:endParaRPr lang="en-US"/>
        </a:p>
      </dgm:t>
    </dgm:pt>
    <dgm:pt modelId="{265604B4-8AC9-4A0B-A749-666F5F869372}">
      <dgm:prSet/>
      <dgm:spPr>
        <a:solidFill>
          <a:srgbClr val="0070C0"/>
        </a:solidFill>
      </dgm:spPr>
      <dgm:t>
        <a:bodyPr/>
        <a:lstStyle/>
        <a:p>
          <a:r>
            <a:rPr lang="en-US" b="1" dirty="0"/>
            <a:t>INADEQUATE &amp; COSTLY INFRASTRUCTURE </a:t>
          </a:r>
          <a:endParaRPr lang="en-US" dirty="0"/>
        </a:p>
      </dgm:t>
    </dgm:pt>
    <dgm:pt modelId="{C0B522FC-6CDD-4A4E-9928-18E7BB6ECB57}" type="parTrans" cxnId="{4DE9C0AB-3276-4EE7-9F0E-871B8D281A6B}">
      <dgm:prSet/>
      <dgm:spPr/>
      <dgm:t>
        <a:bodyPr/>
        <a:lstStyle/>
        <a:p>
          <a:endParaRPr lang="en-US"/>
        </a:p>
      </dgm:t>
    </dgm:pt>
    <dgm:pt modelId="{628654CD-F026-458A-B667-9079BDC18AAF}" type="sibTrans" cxnId="{4DE9C0AB-3276-4EE7-9F0E-871B8D281A6B}">
      <dgm:prSet/>
      <dgm:spPr/>
      <dgm:t>
        <a:bodyPr/>
        <a:lstStyle/>
        <a:p>
          <a:endParaRPr lang="en-US"/>
        </a:p>
      </dgm:t>
    </dgm:pt>
    <dgm:pt modelId="{C608BC42-FEC3-4986-8270-5E994AA3B969}">
      <dgm:prSet/>
      <dgm:spPr>
        <a:solidFill>
          <a:schemeClr val="accent4">
            <a:lumMod val="75000"/>
          </a:schemeClr>
        </a:solidFill>
      </dgm:spPr>
      <dgm:t>
        <a:bodyPr/>
        <a:lstStyle/>
        <a:p>
          <a:r>
            <a:rPr lang="en-US" b="1" dirty="0"/>
            <a:t>DEFICIT OF DECISION DATA IN AFRICA </a:t>
          </a:r>
          <a:endParaRPr lang="en-US" dirty="0"/>
        </a:p>
      </dgm:t>
    </dgm:pt>
    <dgm:pt modelId="{D4E88522-14D4-47C1-B979-7EF0CAADBB5E}" type="parTrans" cxnId="{BF46F176-EFA3-46A1-BE28-8383D03C39CB}">
      <dgm:prSet/>
      <dgm:spPr/>
      <dgm:t>
        <a:bodyPr/>
        <a:lstStyle/>
        <a:p>
          <a:endParaRPr lang="en-US"/>
        </a:p>
      </dgm:t>
    </dgm:pt>
    <dgm:pt modelId="{EBEE5130-B5E4-498B-8717-CE9A5C20ABAF}" type="sibTrans" cxnId="{BF46F176-EFA3-46A1-BE28-8383D03C39CB}">
      <dgm:prSet/>
      <dgm:spPr/>
      <dgm:t>
        <a:bodyPr/>
        <a:lstStyle/>
        <a:p>
          <a:endParaRPr lang="en-US"/>
        </a:p>
      </dgm:t>
    </dgm:pt>
    <dgm:pt modelId="{0FC6315F-8E97-4288-979A-57D3DAACAAF8}" type="pres">
      <dgm:prSet presAssocID="{A6BE86B8-0D8C-46CC-871D-C81A107AD7C0}" presName="Name0" presStyleCnt="0">
        <dgm:presLayoutVars>
          <dgm:chMax val="7"/>
          <dgm:chPref val="7"/>
          <dgm:dir/>
        </dgm:presLayoutVars>
      </dgm:prSet>
      <dgm:spPr/>
    </dgm:pt>
    <dgm:pt modelId="{E90A6076-4E39-4005-9A2E-66D7489056F5}" type="pres">
      <dgm:prSet presAssocID="{A6BE86B8-0D8C-46CC-871D-C81A107AD7C0}" presName="Name1" presStyleCnt="0"/>
      <dgm:spPr/>
    </dgm:pt>
    <dgm:pt modelId="{069DD785-6ECA-4C61-BF23-C876000575E5}" type="pres">
      <dgm:prSet presAssocID="{A6BE86B8-0D8C-46CC-871D-C81A107AD7C0}" presName="cycle" presStyleCnt="0"/>
      <dgm:spPr/>
    </dgm:pt>
    <dgm:pt modelId="{FB85D8C4-CDEC-47D0-B4AC-EA7CB37830A3}" type="pres">
      <dgm:prSet presAssocID="{A6BE86B8-0D8C-46CC-871D-C81A107AD7C0}" presName="srcNode" presStyleLbl="node1" presStyleIdx="0" presStyleCnt="4"/>
      <dgm:spPr/>
    </dgm:pt>
    <dgm:pt modelId="{ED08995E-5828-4C22-AB45-5EF74BC5E42F}" type="pres">
      <dgm:prSet presAssocID="{A6BE86B8-0D8C-46CC-871D-C81A107AD7C0}" presName="conn" presStyleLbl="parChTrans1D2" presStyleIdx="0" presStyleCnt="1"/>
      <dgm:spPr/>
    </dgm:pt>
    <dgm:pt modelId="{24D399CB-64B8-4C80-9C4C-01AC8F5BD242}" type="pres">
      <dgm:prSet presAssocID="{A6BE86B8-0D8C-46CC-871D-C81A107AD7C0}" presName="extraNode" presStyleLbl="node1" presStyleIdx="0" presStyleCnt="4"/>
      <dgm:spPr/>
    </dgm:pt>
    <dgm:pt modelId="{43EFCB75-55BD-412F-8711-8BC6B902D845}" type="pres">
      <dgm:prSet presAssocID="{A6BE86B8-0D8C-46CC-871D-C81A107AD7C0}" presName="dstNode" presStyleLbl="node1" presStyleIdx="0" presStyleCnt="4"/>
      <dgm:spPr/>
    </dgm:pt>
    <dgm:pt modelId="{75B379B8-A640-48AA-8F85-597D95DACD4B}" type="pres">
      <dgm:prSet presAssocID="{19FB1DDC-B8DB-4921-9CCB-38232C18DCE7}" presName="text_1" presStyleLbl="node1" presStyleIdx="0" presStyleCnt="4">
        <dgm:presLayoutVars>
          <dgm:bulletEnabled val="1"/>
        </dgm:presLayoutVars>
      </dgm:prSet>
      <dgm:spPr/>
    </dgm:pt>
    <dgm:pt modelId="{371D4E21-6DB7-42CD-AE0C-BC48B0596265}" type="pres">
      <dgm:prSet presAssocID="{19FB1DDC-B8DB-4921-9CCB-38232C18DCE7}" presName="accent_1" presStyleCnt="0"/>
      <dgm:spPr/>
    </dgm:pt>
    <dgm:pt modelId="{8A1C3B15-A533-4C6F-A1FB-0C475B3157FF}" type="pres">
      <dgm:prSet presAssocID="{19FB1DDC-B8DB-4921-9CCB-38232C18DCE7}" presName="accentRepeatNode" presStyleLbl="solidFgAcc1" presStyleIdx="0" presStyleCnt="4"/>
      <dgm:spPr/>
    </dgm:pt>
    <dgm:pt modelId="{86A73247-960B-43B2-97B7-A1F5873C8AE1}" type="pres">
      <dgm:prSet presAssocID="{B3257C49-E6E4-4C1E-A5F3-4C9B38209DAC}" presName="text_2" presStyleLbl="node1" presStyleIdx="1" presStyleCnt="4">
        <dgm:presLayoutVars>
          <dgm:bulletEnabled val="1"/>
        </dgm:presLayoutVars>
      </dgm:prSet>
      <dgm:spPr/>
    </dgm:pt>
    <dgm:pt modelId="{A04E2B4D-812C-4C8B-9C85-CA374F664DB9}" type="pres">
      <dgm:prSet presAssocID="{B3257C49-E6E4-4C1E-A5F3-4C9B38209DAC}" presName="accent_2" presStyleCnt="0"/>
      <dgm:spPr/>
    </dgm:pt>
    <dgm:pt modelId="{297C065C-ECF8-4155-BD3A-44891D73B8E4}" type="pres">
      <dgm:prSet presAssocID="{B3257C49-E6E4-4C1E-A5F3-4C9B38209DAC}" presName="accentRepeatNode" presStyleLbl="solidFgAcc1" presStyleIdx="1" presStyleCnt="4"/>
      <dgm:spPr/>
    </dgm:pt>
    <dgm:pt modelId="{95B697CC-C2E1-45D9-835B-0AC35A356995}" type="pres">
      <dgm:prSet presAssocID="{265604B4-8AC9-4A0B-A749-666F5F869372}" presName="text_3" presStyleLbl="node1" presStyleIdx="2" presStyleCnt="4">
        <dgm:presLayoutVars>
          <dgm:bulletEnabled val="1"/>
        </dgm:presLayoutVars>
      </dgm:prSet>
      <dgm:spPr/>
    </dgm:pt>
    <dgm:pt modelId="{AFF8FD79-FE62-4942-801C-7BDD7D2EE334}" type="pres">
      <dgm:prSet presAssocID="{265604B4-8AC9-4A0B-A749-666F5F869372}" presName="accent_3" presStyleCnt="0"/>
      <dgm:spPr/>
    </dgm:pt>
    <dgm:pt modelId="{6170BACF-1A06-40DB-80A3-2ABB025F9E66}" type="pres">
      <dgm:prSet presAssocID="{265604B4-8AC9-4A0B-A749-666F5F869372}" presName="accentRepeatNode" presStyleLbl="solidFgAcc1" presStyleIdx="2" presStyleCnt="4"/>
      <dgm:spPr/>
    </dgm:pt>
    <dgm:pt modelId="{B6D6B57C-5823-45F0-A5B6-5B0ED4DFB9E1}" type="pres">
      <dgm:prSet presAssocID="{C608BC42-FEC3-4986-8270-5E994AA3B969}" presName="text_4" presStyleLbl="node1" presStyleIdx="3" presStyleCnt="4">
        <dgm:presLayoutVars>
          <dgm:bulletEnabled val="1"/>
        </dgm:presLayoutVars>
      </dgm:prSet>
      <dgm:spPr/>
    </dgm:pt>
    <dgm:pt modelId="{ACDFB849-C693-40EF-B087-574939066A9B}" type="pres">
      <dgm:prSet presAssocID="{C608BC42-FEC3-4986-8270-5E994AA3B969}" presName="accent_4" presStyleCnt="0"/>
      <dgm:spPr/>
    </dgm:pt>
    <dgm:pt modelId="{5DCD5A8D-1F29-47FC-AD20-BE5CFD67D461}" type="pres">
      <dgm:prSet presAssocID="{C608BC42-FEC3-4986-8270-5E994AA3B969}" presName="accentRepeatNode" presStyleLbl="solidFgAcc1" presStyleIdx="3" presStyleCnt="4"/>
      <dgm:spPr/>
    </dgm:pt>
  </dgm:ptLst>
  <dgm:cxnLst>
    <dgm:cxn modelId="{E08DE63D-D212-434D-A7C8-7368E7E60469}" type="presOf" srcId="{A6BE86B8-0D8C-46CC-871D-C81A107AD7C0}" destId="{0FC6315F-8E97-4288-979A-57D3DAACAAF8}" srcOrd="0" destOrd="0" presId="urn:microsoft.com/office/officeart/2008/layout/VerticalCurvedList"/>
    <dgm:cxn modelId="{BF46F176-EFA3-46A1-BE28-8383D03C39CB}" srcId="{A6BE86B8-0D8C-46CC-871D-C81A107AD7C0}" destId="{C608BC42-FEC3-4986-8270-5E994AA3B969}" srcOrd="3" destOrd="0" parTransId="{D4E88522-14D4-47C1-B979-7EF0CAADBB5E}" sibTransId="{EBEE5130-B5E4-498B-8717-CE9A5C20ABAF}"/>
    <dgm:cxn modelId="{EE1CD184-A05F-4CED-B3E8-DD26D0FCD8C8}" type="presOf" srcId="{981559F9-8175-4218-B5EE-F86ABB2AF9F8}" destId="{ED08995E-5828-4C22-AB45-5EF74BC5E42F}" srcOrd="0" destOrd="0" presId="urn:microsoft.com/office/officeart/2008/layout/VerticalCurvedList"/>
    <dgm:cxn modelId="{B5C68099-2DAA-423A-BAA3-FAB0CD0D7390}" type="presOf" srcId="{19FB1DDC-B8DB-4921-9CCB-38232C18DCE7}" destId="{75B379B8-A640-48AA-8F85-597D95DACD4B}" srcOrd="0" destOrd="0" presId="urn:microsoft.com/office/officeart/2008/layout/VerticalCurvedList"/>
    <dgm:cxn modelId="{C623169A-BA9D-4D8E-9D35-30A15360CADA}" srcId="{A6BE86B8-0D8C-46CC-871D-C81A107AD7C0}" destId="{B3257C49-E6E4-4C1E-A5F3-4C9B38209DAC}" srcOrd="1" destOrd="0" parTransId="{F7A54239-42DD-4DB2-990B-26C12976E248}" sibTransId="{FE2B8510-E57C-41B3-BCCB-F1F406E297B5}"/>
    <dgm:cxn modelId="{4DE9C0AB-3276-4EE7-9F0E-871B8D281A6B}" srcId="{A6BE86B8-0D8C-46CC-871D-C81A107AD7C0}" destId="{265604B4-8AC9-4A0B-A749-666F5F869372}" srcOrd="2" destOrd="0" parTransId="{C0B522FC-6CDD-4A4E-9928-18E7BB6ECB57}" sibTransId="{628654CD-F026-458A-B667-9079BDC18AAF}"/>
    <dgm:cxn modelId="{0A13E4AC-9A66-4101-AB85-74EC4B915489}" type="presOf" srcId="{B3257C49-E6E4-4C1E-A5F3-4C9B38209DAC}" destId="{86A73247-960B-43B2-97B7-A1F5873C8AE1}" srcOrd="0" destOrd="0" presId="urn:microsoft.com/office/officeart/2008/layout/VerticalCurvedList"/>
    <dgm:cxn modelId="{05C0F4B0-8AEC-43E3-934C-2E9E6CDDD2BA}" srcId="{A6BE86B8-0D8C-46CC-871D-C81A107AD7C0}" destId="{19FB1DDC-B8DB-4921-9CCB-38232C18DCE7}" srcOrd="0" destOrd="0" parTransId="{C0921B2D-A9C7-4360-B715-EB3EA32792F7}" sibTransId="{981559F9-8175-4218-B5EE-F86ABB2AF9F8}"/>
    <dgm:cxn modelId="{88CF82D2-C2EF-499D-BD03-343662DA5B57}" type="presOf" srcId="{C608BC42-FEC3-4986-8270-5E994AA3B969}" destId="{B6D6B57C-5823-45F0-A5B6-5B0ED4DFB9E1}" srcOrd="0" destOrd="0" presId="urn:microsoft.com/office/officeart/2008/layout/VerticalCurvedList"/>
    <dgm:cxn modelId="{C18118E2-8F48-436B-B263-DD3E4392955D}" type="presOf" srcId="{265604B4-8AC9-4A0B-A749-666F5F869372}" destId="{95B697CC-C2E1-45D9-835B-0AC35A356995}" srcOrd="0" destOrd="0" presId="urn:microsoft.com/office/officeart/2008/layout/VerticalCurvedList"/>
    <dgm:cxn modelId="{05769126-23C9-4875-853D-4A89D752986B}" type="presParOf" srcId="{0FC6315F-8E97-4288-979A-57D3DAACAAF8}" destId="{E90A6076-4E39-4005-9A2E-66D7489056F5}" srcOrd="0" destOrd="0" presId="urn:microsoft.com/office/officeart/2008/layout/VerticalCurvedList"/>
    <dgm:cxn modelId="{FEF44B01-99AC-492B-B976-6AA5C8D4EFB0}" type="presParOf" srcId="{E90A6076-4E39-4005-9A2E-66D7489056F5}" destId="{069DD785-6ECA-4C61-BF23-C876000575E5}" srcOrd="0" destOrd="0" presId="urn:microsoft.com/office/officeart/2008/layout/VerticalCurvedList"/>
    <dgm:cxn modelId="{DB8B7EFA-A55E-44B1-9994-B60F91815566}" type="presParOf" srcId="{069DD785-6ECA-4C61-BF23-C876000575E5}" destId="{FB85D8C4-CDEC-47D0-B4AC-EA7CB37830A3}" srcOrd="0" destOrd="0" presId="urn:microsoft.com/office/officeart/2008/layout/VerticalCurvedList"/>
    <dgm:cxn modelId="{7CA4AB51-C7BE-4C21-A8ED-8F8823C229A8}" type="presParOf" srcId="{069DD785-6ECA-4C61-BF23-C876000575E5}" destId="{ED08995E-5828-4C22-AB45-5EF74BC5E42F}" srcOrd="1" destOrd="0" presId="urn:microsoft.com/office/officeart/2008/layout/VerticalCurvedList"/>
    <dgm:cxn modelId="{27EDF851-8772-4777-A104-FBA476FC7627}" type="presParOf" srcId="{069DD785-6ECA-4C61-BF23-C876000575E5}" destId="{24D399CB-64B8-4C80-9C4C-01AC8F5BD242}" srcOrd="2" destOrd="0" presId="urn:microsoft.com/office/officeart/2008/layout/VerticalCurvedList"/>
    <dgm:cxn modelId="{C1CC94E5-BD10-4B1C-9C23-333A321136D9}" type="presParOf" srcId="{069DD785-6ECA-4C61-BF23-C876000575E5}" destId="{43EFCB75-55BD-412F-8711-8BC6B902D845}" srcOrd="3" destOrd="0" presId="urn:microsoft.com/office/officeart/2008/layout/VerticalCurvedList"/>
    <dgm:cxn modelId="{EE47D21D-1BFC-417E-A6A3-65430E93CE5E}" type="presParOf" srcId="{E90A6076-4E39-4005-9A2E-66D7489056F5}" destId="{75B379B8-A640-48AA-8F85-597D95DACD4B}" srcOrd="1" destOrd="0" presId="urn:microsoft.com/office/officeart/2008/layout/VerticalCurvedList"/>
    <dgm:cxn modelId="{4EC4117F-6D62-440B-8B9B-BEC8E976E233}" type="presParOf" srcId="{E90A6076-4E39-4005-9A2E-66D7489056F5}" destId="{371D4E21-6DB7-42CD-AE0C-BC48B0596265}" srcOrd="2" destOrd="0" presId="urn:microsoft.com/office/officeart/2008/layout/VerticalCurvedList"/>
    <dgm:cxn modelId="{FF7EC47B-43E0-4778-AE85-C7DAB2F49A65}" type="presParOf" srcId="{371D4E21-6DB7-42CD-AE0C-BC48B0596265}" destId="{8A1C3B15-A533-4C6F-A1FB-0C475B3157FF}" srcOrd="0" destOrd="0" presId="urn:microsoft.com/office/officeart/2008/layout/VerticalCurvedList"/>
    <dgm:cxn modelId="{81F75A2C-5647-464D-BB41-4747B4FDC896}" type="presParOf" srcId="{E90A6076-4E39-4005-9A2E-66D7489056F5}" destId="{86A73247-960B-43B2-97B7-A1F5873C8AE1}" srcOrd="3" destOrd="0" presId="urn:microsoft.com/office/officeart/2008/layout/VerticalCurvedList"/>
    <dgm:cxn modelId="{2BC7B63D-833C-4067-AEFC-9C6D0CD18070}" type="presParOf" srcId="{E90A6076-4E39-4005-9A2E-66D7489056F5}" destId="{A04E2B4D-812C-4C8B-9C85-CA374F664DB9}" srcOrd="4" destOrd="0" presId="urn:microsoft.com/office/officeart/2008/layout/VerticalCurvedList"/>
    <dgm:cxn modelId="{07CAB259-29DC-40BF-A267-88DE3E7E157F}" type="presParOf" srcId="{A04E2B4D-812C-4C8B-9C85-CA374F664DB9}" destId="{297C065C-ECF8-4155-BD3A-44891D73B8E4}" srcOrd="0" destOrd="0" presId="urn:microsoft.com/office/officeart/2008/layout/VerticalCurvedList"/>
    <dgm:cxn modelId="{4F7DBD64-5715-4E5A-8B49-C2174DEEE56F}" type="presParOf" srcId="{E90A6076-4E39-4005-9A2E-66D7489056F5}" destId="{95B697CC-C2E1-45D9-835B-0AC35A356995}" srcOrd="5" destOrd="0" presId="urn:microsoft.com/office/officeart/2008/layout/VerticalCurvedList"/>
    <dgm:cxn modelId="{C33098EB-C978-4290-80EE-C5423DD85E64}" type="presParOf" srcId="{E90A6076-4E39-4005-9A2E-66D7489056F5}" destId="{AFF8FD79-FE62-4942-801C-7BDD7D2EE334}" srcOrd="6" destOrd="0" presId="urn:microsoft.com/office/officeart/2008/layout/VerticalCurvedList"/>
    <dgm:cxn modelId="{4A9A35A6-3E47-47E0-926D-FD95EB85BFF9}" type="presParOf" srcId="{AFF8FD79-FE62-4942-801C-7BDD7D2EE334}" destId="{6170BACF-1A06-40DB-80A3-2ABB025F9E66}" srcOrd="0" destOrd="0" presId="urn:microsoft.com/office/officeart/2008/layout/VerticalCurvedList"/>
    <dgm:cxn modelId="{52E69293-EC22-4293-9A28-84C6770214CE}" type="presParOf" srcId="{E90A6076-4E39-4005-9A2E-66D7489056F5}" destId="{B6D6B57C-5823-45F0-A5B6-5B0ED4DFB9E1}" srcOrd="7" destOrd="0" presId="urn:microsoft.com/office/officeart/2008/layout/VerticalCurvedList"/>
    <dgm:cxn modelId="{1893CE8B-8A45-423E-9A00-557DA237C8D6}" type="presParOf" srcId="{E90A6076-4E39-4005-9A2E-66D7489056F5}" destId="{ACDFB849-C693-40EF-B087-574939066A9B}" srcOrd="8" destOrd="0" presId="urn:microsoft.com/office/officeart/2008/layout/VerticalCurvedList"/>
    <dgm:cxn modelId="{504EA53C-A1D5-477B-9131-9304BA9EDA1B}" type="presParOf" srcId="{ACDFB849-C693-40EF-B087-574939066A9B}" destId="{5DCD5A8D-1F29-47FC-AD20-BE5CFD67D461}"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6BE86B8-0D8C-46CC-871D-C81A107AD7C0}"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3257C49-E6E4-4C1E-A5F3-4C9B38209DAC}">
      <dgm:prSet/>
      <dgm:spPr>
        <a:solidFill>
          <a:schemeClr val="accent2">
            <a:lumMod val="60000"/>
            <a:lumOff val="40000"/>
          </a:schemeClr>
        </a:solidFill>
      </dgm:spPr>
      <dgm:t>
        <a:bodyPr/>
        <a:lstStyle/>
        <a:p>
          <a:r>
            <a:rPr lang="en-US" b="1" dirty="0"/>
            <a:t>NETWORK SECURITY THREAT</a:t>
          </a:r>
          <a:endParaRPr lang="en-US" dirty="0"/>
        </a:p>
      </dgm:t>
    </dgm:pt>
    <dgm:pt modelId="{F7A54239-42DD-4DB2-990B-26C12976E248}" type="parTrans" cxnId="{C623169A-BA9D-4D8E-9D35-30A15360CADA}">
      <dgm:prSet/>
      <dgm:spPr/>
      <dgm:t>
        <a:bodyPr/>
        <a:lstStyle/>
        <a:p>
          <a:endParaRPr lang="en-US"/>
        </a:p>
      </dgm:t>
    </dgm:pt>
    <dgm:pt modelId="{FE2B8510-E57C-41B3-BCCB-F1F406E297B5}" type="sibTrans" cxnId="{C623169A-BA9D-4D8E-9D35-30A15360CADA}">
      <dgm:prSet/>
      <dgm:spPr/>
      <dgm:t>
        <a:bodyPr/>
        <a:lstStyle/>
        <a:p>
          <a:endParaRPr lang="en-US"/>
        </a:p>
      </dgm:t>
    </dgm:pt>
    <dgm:pt modelId="{0FC6315F-8E97-4288-979A-57D3DAACAAF8}" type="pres">
      <dgm:prSet presAssocID="{A6BE86B8-0D8C-46CC-871D-C81A107AD7C0}" presName="Name0" presStyleCnt="0">
        <dgm:presLayoutVars>
          <dgm:chMax val="7"/>
          <dgm:chPref val="7"/>
          <dgm:dir/>
        </dgm:presLayoutVars>
      </dgm:prSet>
      <dgm:spPr/>
    </dgm:pt>
    <dgm:pt modelId="{E90A6076-4E39-4005-9A2E-66D7489056F5}" type="pres">
      <dgm:prSet presAssocID="{A6BE86B8-0D8C-46CC-871D-C81A107AD7C0}" presName="Name1" presStyleCnt="0"/>
      <dgm:spPr/>
    </dgm:pt>
    <dgm:pt modelId="{069DD785-6ECA-4C61-BF23-C876000575E5}" type="pres">
      <dgm:prSet presAssocID="{A6BE86B8-0D8C-46CC-871D-C81A107AD7C0}" presName="cycle" presStyleCnt="0"/>
      <dgm:spPr/>
    </dgm:pt>
    <dgm:pt modelId="{FB85D8C4-CDEC-47D0-B4AC-EA7CB37830A3}" type="pres">
      <dgm:prSet presAssocID="{A6BE86B8-0D8C-46CC-871D-C81A107AD7C0}" presName="srcNode" presStyleLbl="node1" presStyleIdx="0" presStyleCnt="1"/>
      <dgm:spPr/>
    </dgm:pt>
    <dgm:pt modelId="{ED08995E-5828-4C22-AB45-5EF74BC5E42F}" type="pres">
      <dgm:prSet presAssocID="{A6BE86B8-0D8C-46CC-871D-C81A107AD7C0}" presName="conn" presStyleLbl="parChTrans1D2" presStyleIdx="0" presStyleCnt="1"/>
      <dgm:spPr/>
    </dgm:pt>
    <dgm:pt modelId="{24D399CB-64B8-4C80-9C4C-01AC8F5BD242}" type="pres">
      <dgm:prSet presAssocID="{A6BE86B8-0D8C-46CC-871D-C81A107AD7C0}" presName="extraNode" presStyleLbl="node1" presStyleIdx="0" presStyleCnt="1"/>
      <dgm:spPr/>
    </dgm:pt>
    <dgm:pt modelId="{43EFCB75-55BD-412F-8711-8BC6B902D845}" type="pres">
      <dgm:prSet presAssocID="{A6BE86B8-0D8C-46CC-871D-C81A107AD7C0}" presName="dstNode" presStyleLbl="node1" presStyleIdx="0" presStyleCnt="1"/>
      <dgm:spPr/>
    </dgm:pt>
    <dgm:pt modelId="{C311771F-D28A-4330-990F-785FFBBB726D}" type="pres">
      <dgm:prSet presAssocID="{B3257C49-E6E4-4C1E-A5F3-4C9B38209DAC}" presName="text_1" presStyleLbl="node1" presStyleIdx="0" presStyleCnt="1" custScaleX="111410" custScaleY="32394" custLinFactNeighborX="2501" custLinFactNeighborY="-77907">
        <dgm:presLayoutVars>
          <dgm:bulletEnabled val="1"/>
        </dgm:presLayoutVars>
      </dgm:prSet>
      <dgm:spPr/>
    </dgm:pt>
    <dgm:pt modelId="{85B4FDEC-8164-4A22-8511-D8F62B7B5E88}" type="pres">
      <dgm:prSet presAssocID="{B3257C49-E6E4-4C1E-A5F3-4C9B38209DAC}" presName="accent_1" presStyleCnt="0"/>
      <dgm:spPr/>
    </dgm:pt>
    <dgm:pt modelId="{297C065C-ECF8-4155-BD3A-44891D73B8E4}" type="pres">
      <dgm:prSet presAssocID="{B3257C49-E6E4-4C1E-A5F3-4C9B38209DAC}" presName="accentRepeatNode" presStyleLbl="solidFgAcc1" presStyleIdx="0" presStyleCnt="1" custScaleX="52840" custScaleY="46137" custLinFactNeighborX="-15160" custLinFactNeighborY="-57537"/>
      <dgm:spPr/>
    </dgm:pt>
  </dgm:ptLst>
  <dgm:cxnLst>
    <dgm:cxn modelId="{C0A28C14-413A-4E9A-B978-67036590B29E}" type="presOf" srcId="{B3257C49-E6E4-4C1E-A5F3-4C9B38209DAC}" destId="{C311771F-D28A-4330-990F-785FFBBB726D}" srcOrd="0" destOrd="0" presId="urn:microsoft.com/office/officeart/2008/layout/VerticalCurvedList"/>
    <dgm:cxn modelId="{E08DE63D-D212-434D-A7C8-7368E7E60469}" type="presOf" srcId="{A6BE86B8-0D8C-46CC-871D-C81A107AD7C0}" destId="{0FC6315F-8E97-4288-979A-57D3DAACAAF8}" srcOrd="0" destOrd="0" presId="urn:microsoft.com/office/officeart/2008/layout/VerticalCurvedList"/>
    <dgm:cxn modelId="{C623169A-BA9D-4D8E-9D35-30A15360CADA}" srcId="{A6BE86B8-0D8C-46CC-871D-C81A107AD7C0}" destId="{B3257C49-E6E4-4C1E-A5F3-4C9B38209DAC}" srcOrd="0" destOrd="0" parTransId="{F7A54239-42DD-4DB2-990B-26C12976E248}" sibTransId="{FE2B8510-E57C-41B3-BCCB-F1F406E297B5}"/>
    <dgm:cxn modelId="{ADA730A9-EF92-463D-9011-8FD5DCE9BA20}" type="presOf" srcId="{FE2B8510-E57C-41B3-BCCB-F1F406E297B5}" destId="{ED08995E-5828-4C22-AB45-5EF74BC5E42F}" srcOrd="0" destOrd="0" presId="urn:microsoft.com/office/officeart/2008/layout/VerticalCurvedList"/>
    <dgm:cxn modelId="{05769126-23C9-4875-853D-4A89D752986B}" type="presParOf" srcId="{0FC6315F-8E97-4288-979A-57D3DAACAAF8}" destId="{E90A6076-4E39-4005-9A2E-66D7489056F5}" srcOrd="0" destOrd="0" presId="urn:microsoft.com/office/officeart/2008/layout/VerticalCurvedList"/>
    <dgm:cxn modelId="{FEF44B01-99AC-492B-B976-6AA5C8D4EFB0}" type="presParOf" srcId="{E90A6076-4E39-4005-9A2E-66D7489056F5}" destId="{069DD785-6ECA-4C61-BF23-C876000575E5}" srcOrd="0" destOrd="0" presId="urn:microsoft.com/office/officeart/2008/layout/VerticalCurvedList"/>
    <dgm:cxn modelId="{DB8B7EFA-A55E-44B1-9994-B60F91815566}" type="presParOf" srcId="{069DD785-6ECA-4C61-BF23-C876000575E5}" destId="{FB85D8C4-CDEC-47D0-B4AC-EA7CB37830A3}" srcOrd="0" destOrd="0" presId="urn:microsoft.com/office/officeart/2008/layout/VerticalCurvedList"/>
    <dgm:cxn modelId="{7CA4AB51-C7BE-4C21-A8ED-8F8823C229A8}" type="presParOf" srcId="{069DD785-6ECA-4C61-BF23-C876000575E5}" destId="{ED08995E-5828-4C22-AB45-5EF74BC5E42F}" srcOrd="1" destOrd="0" presId="urn:microsoft.com/office/officeart/2008/layout/VerticalCurvedList"/>
    <dgm:cxn modelId="{27EDF851-8772-4777-A104-FBA476FC7627}" type="presParOf" srcId="{069DD785-6ECA-4C61-BF23-C876000575E5}" destId="{24D399CB-64B8-4C80-9C4C-01AC8F5BD242}" srcOrd="2" destOrd="0" presId="urn:microsoft.com/office/officeart/2008/layout/VerticalCurvedList"/>
    <dgm:cxn modelId="{C1CC94E5-BD10-4B1C-9C23-333A321136D9}" type="presParOf" srcId="{069DD785-6ECA-4C61-BF23-C876000575E5}" destId="{43EFCB75-55BD-412F-8711-8BC6B902D845}" srcOrd="3" destOrd="0" presId="urn:microsoft.com/office/officeart/2008/layout/VerticalCurvedList"/>
    <dgm:cxn modelId="{C2E4AF31-B224-4ABC-B23E-65B3B8467D85}" type="presParOf" srcId="{E90A6076-4E39-4005-9A2E-66D7489056F5}" destId="{C311771F-D28A-4330-990F-785FFBBB726D}" srcOrd="1" destOrd="0" presId="urn:microsoft.com/office/officeart/2008/layout/VerticalCurvedList"/>
    <dgm:cxn modelId="{457FDA2F-B11A-40DB-AD09-427B14A9B856}" type="presParOf" srcId="{E90A6076-4E39-4005-9A2E-66D7489056F5}" destId="{85B4FDEC-8164-4A22-8511-D8F62B7B5E88}" srcOrd="2" destOrd="0" presId="urn:microsoft.com/office/officeart/2008/layout/VerticalCurvedList"/>
    <dgm:cxn modelId="{F3BA98F3-D95B-4385-AD5E-C3E47770A877}" type="presParOf" srcId="{85B4FDEC-8164-4A22-8511-D8F62B7B5E88}" destId="{297C065C-ECF8-4155-BD3A-44891D73B8E4}"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6BE86B8-0D8C-46CC-871D-C81A107AD7C0}"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265604B4-8AC9-4A0B-A749-666F5F869372}">
      <dgm:prSet/>
      <dgm:spPr>
        <a:solidFill>
          <a:srgbClr val="0070C0"/>
        </a:solidFill>
      </dgm:spPr>
      <dgm:t>
        <a:bodyPr/>
        <a:lstStyle/>
        <a:p>
          <a:r>
            <a:rPr lang="en-US" b="1" dirty="0"/>
            <a:t>INADEQUATE &amp; COSTLY INFRASTRUCTURE </a:t>
          </a:r>
          <a:endParaRPr lang="en-US" dirty="0"/>
        </a:p>
      </dgm:t>
    </dgm:pt>
    <dgm:pt modelId="{C0B522FC-6CDD-4A4E-9928-18E7BB6ECB57}" type="parTrans" cxnId="{4DE9C0AB-3276-4EE7-9F0E-871B8D281A6B}">
      <dgm:prSet/>
      <dgm:spPr/>
      <dgm:t>
        <a:bodyPr/>
        <a:lstStyle/>
        <a:p>
          <a:endParaRPr lang="en-US"/>
        </a:p>
      </dgm:t>
    </dgm:pt>
    <dgm:pt modelId="{628654CD-F026-458A-B667-9079BDC18AAF}" type="sibTrans" cxnId="{4DE9C0AB-3276-4EE7-9F0E-871B8D281A6B}">
      <dgm:prSet/>
      <dgm:spPr/>
      <dgm:t>
        <a:bodyPr/>
        <a:lstStyle/>
        <a:p>
          <a:endParaRPr lang="en-US"/>
        </a:p>
      </dgm:t>
    </dgm:pt>
    <dgm:pt modelId="{0FC6315F-8E97-4288-979A-57D3DAACAAF8}" type="pres">
      <dgm:prSet presAssocID="{A6BE86B8-0D8C-46CC-871D-C81A107AD7C0}" presName="Name0" presStyleCnt="0">
        <dgm:presLayoutVars>
          <dgm:chMax val="7"/>
          <dgm:chPref val="7"/>
          <dgm:dir/>
        </dgm:presLayoutVars>
      </dgm:prSet>
      <dgm:spPr/>
    </dgm:pt>
    <dgm:pt modelId="{E90A6076-4E39-4005-9A2E-66D7489056F5}" type="pres">
      <dgm:prSet presAssocID="{A6BE86B8-0D8C-46CC-871D-C81A107AD7C0}" presName="Name1" presStyleCnt="0"/>
      <dgm:spPr/>
    </dgm:pt>
    <dgm:pt modelId="{069DD785-6ECA-4C61-BF23-C876000575E5}" type="pres">
      <dgm:prSet presAssocID="{A6BE86B8-0D8C-46CC-871D-C81A107AD7C0}" presName="cycle" presStyleCnt="0"/>
      <dgm:spPr/>
    </dgm:pt>
    <dgm:pt modelId="{FB85D8C4-CDEC-47D0-B4AC-EA7CB37830A3}" type="pres">
      <dgm:prSet presAssocID="{A6BE86B8-0D8C-46CC-871D-C81A107AD7C0}" presName="srcNode" presStyleLbl="node1" presStyleIdx="0" presStyleCnt="1"/>
      <dgm:spPr/>
    </dgm:pt>
    <dgm:pt modelId="{ED08995E-5828-4C22-AB45-5EF74BC5E42F}" type="pres">
      <dgm:prSet presAssocID="{A6BE86B8-0D8C-46CC-871D-C81A107AD7C0}" presName="conn" presStyleLbl="parChTrans1D2" presStyleIdx="0" presStyleCnt="1"/>
      <dgm:spPr/>
    </dgm:pt>
    <dgm:pt modelId="{24D399CB-64B8-4C80-9C4C-01AC8F5BD242}" type="pres">
      <dgm:prSet presAssocID="{A6BE86B8-0D8C-46CC-871D-C81A107AD7C0}" presName="extraNode" presStyleLbl="node1" presStyleIdx="0" presStyleCnt="1"/>
      <dgm:spPr/>
    </dgm:pt>
    <dgm:pt modelId="{43EFCB75-55BD-412F-8711-8BC6B902D845}" type="pres">
      <dgm:prSet presAssocID="{A6BE86B8-0D8C-46CC-871D-C81A107AD7C0}" presName="dstNode" presStyleLbl="node1" presStyleIdx="0" presStyleCnt="1"/>
      <dgm:spPr/>
    </dgm:pt>
    <dgm:pt modelId="{5847D771-AD91-40A9-B584-0F6D5B0DF983}" type="pres">
      <dgm:prSet presAssocID="{265604B4-8AC9-4A0B-A749-666F5F869372}" presName="text_1" presStyleLbl="node1" presStyleIdx="0" presStyleCnt="1" custScaleX="111239" custScaleY="32394" custLinFactNeighborX="-1038" custLinFactNeighborY="-78842">
        <dgm:presLayoutVars>
          <dgm:bulletEnabled val="1"/>
        </dgm:presLayoutVars>
      </dgm:prSet>
      <dgm:spPr/>
    </dgm:pt>
    <dgm:pt modelId="{32D77286-F1CC-458E-A7D1-7B0E491B537C}" type="pres">
      <dgm:prSet presAssocID="{265604B4-8AC9-4A0B-A749-666F5F869372}" presName="accent_1" presStyleCnt="0"/>
      <dgm:spPr/>
    </dgm:pt>
    <dgm:pt modelId="{6170BACF-1A06-40DB-80A3-2ABB025F9E66}" type="pres">
      <dgm:prSet presAssocID="{265604B4-8AC9-4A0B-A749-666F5F869372}" presName="accentRepeatNode" presStyleLbl="solidFgAcc1" presStyleIdx="0" presStyleCnt="1" custScaleX="54676" custScaleY="52343" custLinFactNeighborX="-13783" custLinFactNeighborY="-54170"/>
      <dgm:spPr/>
    </dgm:pt>
  </dgm:ptLst>
  <dgm:cxnLst>
    <dgm:cxn modelId="{DC388C2E-1D7D-44E9-AD8C-A17DA0837FDF}" type="presOf" srcId="{628654CD-F026-458A-B667-9079BDC18AAF}" destId="{ED08995E-5828-4C22-AB45-5EF74BC5E42F}" srcOrd="0" destOrd="0" presId="urn:microsoft.com/office/officeart/2008/layout/VerticalCurvedList"/>
    <dgm:cxn modelId="{E08DE63D-D212-434D-A7C8-7368E7E60469}" type="presOf" srcId="{A6BE86B8-0D8C-46CC-871D-C81A107AD7C0}" destId="{0FC6315F-8E97-4288-979A-57D3DAACAAF8}" srcOrd="0" destOrd="0" presId="urn:microsoft.com/office/officeart/2008/layout/VerticalCurvedList"/>
    <dgm:cxn modelId="{4DE9C0AB-3276-4EE7-9F0E-871B8D281A6B}" srcId="{A6BE86B8-0D8C-46CC-871D-C81A107AD7C0}" destId="{265604B4-8AC9-4A0B-A749-666F5F869372}" srcOrd="0" destOrd="0" parTransId="{C0B522FC-6CDD-4A4E-9928-18E7BB6ECB57}" sibTransId="{628654CD-F026-458A-B667-9079BDC18AAF}"/>
    <dgm:cxn modelId="{25C1D0F3-7EB0-4997-89F4-7B2286C9B4CA}" type="presOf" srcId="{265604B4-8AC9-4A0B-A749-666F5F869372}" destId="{5847D771-AD91-40A9-B584-0F6D5B0DF983}" srcOrd="0" destOrd="0" presId="urn:microsoft.com/office/officeart/2008/layout/VerticalCurvedList"/>
    <dgm:cxn modelId="{05769126-23C9-4875-853D-4A89D752986B}" type="presParOf" srcId="{0FC6315F-8E97-4288-979A-57D3DAACAAF8}" destId="{E90A6076-4E39-4005-9A2E-66D7489056F5}" srcOrd="0" destOrd="0" presId="urn:microsoft.com/office/officeart/2008/layout/VerticalCurvedList"/>
    <dgm:cxn modelId="{FEF44B01-99AC-492B-B976-6AA5C8D4EFB0}" type="presParOf" srcId="{E90A6076-4E39-4005-9A2E-66D7489056F5}" destId="{069DD785-6ECA-4C61-BF23-C876000575E5}" srcOrd="0" destOrd="0" presId="urn:microsoft.com/office/officeart/2008/layout/VerticalCurvedList"/>
    <dgm:cxn modelId="{DB8B7EFA-A55E-44B1-9994-B60F91815566}" type="presParOf" srcId="{069DD785-6ECA-4C61-BF23-C876000575E5}" destId="{FB85D8C4-CDEC-47D0-B4AC-EA7CB37830A3}" srcOrd="0" destOrd="0" presId="urn:microsoft.com/office/officeart/2008/layout/VerticalCurvedList"/>
    <dgm:cxn modelId="{7CA4AB51-C7BE-4C21-A8ED-8F8823C229A8}" type="presParOf" srcId="{069DD785-6ECA-4C61-BF23-C876000575E5}" destId="{ED08995E-5828-4C22-AB45-5EF74BC5E42F}" srcOrd="1" destOrd="0" presId="urn:microsoft.com/office/officeart/2008/layout/VerticalCurvedList"/>
    <dgm:cxn modelId="{27EDF851-8772-4777-A104-FBA476FC7627}" type="presParOf" srcId="{069DD785-6ECA-4C61-BF23-C876000575E5}" destId="{24D399CB-64B8-4C80-9C4C-01AC8F5BD242}" srcOrd="2" destOrd="0" presId="urn:microsoft.com/office/officeart/2008/layout/VerticalCurvedList"/>
    <dgm:cxn modelId="{C1CC94E5-BD10-4B1C-9C23-333A321136D9}" type="presParOf" srcId="{069DD785-6ECA-4C61-BF23-C876000575E5}" destId="{43EFCB75-55BD-412F-8711-8BC6B902D845}" srcOrd="3" destOrd="0" presId="urn:microsoft.com/office/officeart/2008/layout/VerticalCurvedList"/>
    <dgm:cxn modelId="{4D360FCA-C364-4DBC-A124-53046678589D}" type="presParOf" srcId="{E90A6076-4E39-4005-9A2E-66D7489056F5}" destId="{5847D771-AD91-40A9-B584-0F6D5B0DF983}" srcOrd="1" destOrd="0" presId="urn:microsoft.com/office/officeart/2008/layout/VerticalCurvedList"/>
    <dgm:cxn modelId="{DA2C9895-26B0-4D85-A97F-E30C6771994B}" type="presParOf" srcId="{E90A6076-4E39-4005-9A2E-66D7489056F5}" destId="{32D77286-F1CC-458E-A7D1-7B0E491B537C}" srcOrd="2" destOrd="0" presId="urn:microsoft.com/office/officeart/2008/layout/VerticalCurvedList"/>
    <dgm:cxn modelId="{42248517-164E-4BC1-9369-8E1742E7D08C}" type="presParOf" srcId="{32D77286-F1CC-458E-A7D1-7B0E491B537C}" destId="{6170BACF-1A06-40DB-80A3-2ABB025F9E66}"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6BE86B8-0D8C-46CC-871D-C81A107AD7C0}"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C608BC42-FEC3-4986-8270-5E994AA3B969}">
      <dgm:prSet/>
      <dgm:spPr>
        <a:solidFill>
          <a:schemeClr val="accent4">
            <a:lumMod val="75000"/>
          </a:schemeClr>
        </a:solidFill>
      </dgm:spPr>
      <dgm:t>
        <a:bodyPr/>
        <a:lstStyle/>
        <a:p>
          <a:r>
            <a:rPr lang="en-US" b="1" dirty="0"/>
            <a:t>DEFICIT OF DECISION DATA IN AFRICA </a:t>
          </a:r>
          <a:endParaRPr lang="en-US" dirty="0"/>
        </a:p>
      </dgm:t>
    </dgm:pt>
    <dgm:pt modelId="{D4E88522-14D4-47C1-B979-7EF0CAADBB5E}" type="parTrans" cxnId="{BF46F176-EFA3-46A1-BE28-8383D03C39CB}">
      <dgm:prSet/>
      <dgm:spPr/>
      <dgm:t>
        <a:bodyPr/>
        <a:lstStyle/>
        <a:p>
          <a:endParaRPr lang="en-US"/>
        </a:p>
      </dgm:t>
    </dgm:pt>
    <dgm:pt modelId="{EBEE5130-B5E4-498B-8717-CE9A5C20ABAF}" type="sibTrans" cxnId="{BF46F176-EFA3-46A1-BE28-8383D03C39CB}">
      <dgm:prSet/>
      <dgm:spPr/>
      <dgm:t>
        <a:bodyPr/>
        <a:lstStyle/>
        <a:p>
          <a:endParaRPr lang="en-US"/>
        </a:p>
      </dgm:t>
    </dgm:pt>
    <dgm:pt modelId="{0FC6315F-8E97-4288-979A-57D3DAACAAF8}" type="pres">
      <dgm:prSet presAssocID="{A6BE86B8-0D8C-46CC-871D-C81A107AD7C0}" presName="Name0" presStyleCnt="0">
        <dgm:presLayoutVars>
          <dgm:chMax val="7"/>
          <dgm:chPref val="7"/>
          <dgm:dir/>
        </dgm:presLayoutVars>
      </dgm:prSet>
      <dgm:spPr/>
    </dgm:pt>
    <dgm:pt modelId="{E90A6076-4E39-4005-9A2E-66D7489056F5}" type="pres">
      <dgm:prSet presAssocID="{A6BE86B8-0D8C-46CC-871D-C81A107AD7C0}" presName="Name1" presStyleCnt="0"/>
      <dgm:spPr/>
    </dgm:pt>
    <dgm:pt modelId="{069DD785-6ECA-4C61-BF23-C876000575E5}" type="pres">
      <dgm:prSet presAssocID="{A6BE86B8-0D8C-46CC-871D-C81A107AD7C0}" presName="cycle" presStyleCnt="0"/>
      <dgm:spPr/>
    </dgm:pt>
    <dgm:pt modelId="{FB85D8C4-CDEC-47D0-B4AC-EA7CB37830A3}" type="pres">
      <dgm:prSet presAssocID="{A6BE86B8-0D8C-46CC-871D-C81A107AD7C0}" presName="srcNode" presStyleLbl="node1" presStyleIdx="0" presStyleCnt="1"/>
      <dgm:spPr/>
    </dgm:pt>
    <dgm:pt modelId="{ED08995E-5828-4C22-AB45-5EF74BC5E42F}" type="pres">
      <dgm:prSet presAssocID="{A6BE86B8-0D8C-46CC-871D-C81A107AD7C0}" presName="conn" presStyleLbl="parChTrans1D2" presStyleIdx="0" presStyleCnt="1"/>
      <dgm:spPr/>
    </dgm:pt>
    <dgm:pt modelId="{24D399CB-64B8-4C80-9C4C-01AC8F5BD242}" type="pres">
      <dgm:prSet presAssocID="{A6BE86B8-0D8C-46CC-871D-C81A107AD7C0}" presName="extraNode" presStyleLbl="node1" presStyleIdx="0" presStyleCnt="1"/>
      <dgm:spPr/>
    </dgm:pt>
    <dgm:pt modelId="{43EFCB75-55BD-412F-8711-8BC6B902D845}" type="pres">
      <dgm:prSet presAssocID="{A6BE86B8-0D8C-46CC-871D-C81A107AD7C0}" presName="dstNode" presStyleLbl="node1" presStyleIdx="0" presStyleCnt="1"/>
      <dgm:spPr/>
    </dgm:pt>
    <dgm:pt modelId="{686BEFCF-0576-43C0-BC13-E74917CD8FA9}" type="pres">
      <dgm:prSet presAssocID="{C608BC42-FEC3-4986-8270-5E994AA3B969}" presName="text_1" presStyleLbl="node1" presStyleIdx="0" presStyleCnt="1" custScaleX="107790" custScaleY="31264" custLinFactNeighborX="-3027" custLinFactNeighborY="-81306">
        <dgm:presLayoutVars>
          <dgm:bulletEnabled val="1"/>
        </dgm:presLayoutVars>
      </dgm:prSet>
      <dgm:spPr/>
    </dgm:pt>
    <dgm:pt modelId="{156ADED1-5FCB-4389-8C49-F311DDFED26A}" type="pres">
      <dgm:prSet presAssocID="{C608BC42-FEC3-4986-8270-5E994AA3B969}" presName="accent_1" presStyleCnt="0"/>
      <dgm:spPr/>
    </dgm:pt>
    <dgm:pt modelId="{5DCD5A8D-1F29-47FC-AD20-BE5CFD67D461}" type="pres">
      <dgm:prSet presAssocID="{C608BC42-FEC3-4986-8270-5E994AA3B969}" presName="accentRepeatNode" presStyleLbl="solidFgAcc1" presStyleIdx="0" presStyleCnt="1" custScaleX="53424" custScaleY="51061" custLinFactNeighborX="-10358" custLinFactNeighborY="-59511"/>
      <dgm:spPr/>
    </dgm:pt>
  </dgm:ptLst>
  <dgm:cxnLst>
    <dgm:cxn modelId="{50E3192C-AC5A-4413-836F-F63E5B038A4B}" type="presOf" srcId="{EBEE5130-B5E4-498B-8717-CE9A5C20ABAF}" destId="{ED08995E-5828-4C22-AB45-5EF74BC5E42F}" srcOrd="0" destOrd="0" presId="urn:microsoft.com/office/officeart/2008/layout/VerticalCurvedList"/>
    <dgm:cxn modelId="{E08DE63D-D212-434D-A7C8-7368E7E60469}" type="presOf" srcId="{A6BE86B8-0D8C-46CC-871D-C81A107AD7C0}" destId="{0FC6315F-8E97-4288-979A-57D3DAACAAF8}" srcOrd="0" destOrd="0" presId="urn:microsoft.com/office/officeart/2008/layout/VerticalCurvedList"/>
    <dgm:cxn modelId="{BF46F176-EFA3-46A1-BE28-8383D03C39CB}" srcId="{A6BE86B8-0D8C-46CC-871D-C81A107AD7C0}" destId="{C608BC42-FEC3-4986-8270-5E994AA3B969}" srcOrd="0" destOrd="0" parTransId="{D4E88522-14D4-47C1-B979-7EF0CAADBB5E}" sibTransId="{EBEE5130-B5E4-498B-8717-CE9A5C20ABAF}"/>
    <dgm:cxn modelId="{3E03C9E8-4E96-450B-99F2-61DB3859E580}" type="presOf" srcId="{C608BC42-FEC3-4986-8270-5E994AA3B969}" destId="{686BEFCF-0576-43C0-BC13-E74917CD8FA9}" srcOrd="0" destOrd="0" presId="urn:microsoft.com/office/officeart/2008/layout/VerticalCurvedList"/>
    <dgm:cxn modelId="{05769126-23C9-4875-853D-4A89D752986B}" type="presParOf" srcId="{0FC6315F-8E97-4288-979A-57D3DAACAAF8}" destId="{E90A6076-4E39-4005-9A2E-66D7489056F5}" srcOrd="0" destOrd="0" presId="urn:microsoft.com/office/officeart/2008/layout/VerticalCurvedList"/>
    <dgm:cxn modelId="{FEF44B01-99AC-492B-B976-6AA5C8D4EFB0}" type="presParOf" srcId="{E90A6076-4E39-4005-9A2E-66D7489056F5}" destId="{069DD785-6ECA-4C61-BF23-C876000575E5}" srcOrd="0" destOrd="0" presId="urn:microsoft.com/office/officeart/2008/layout/VerticalCurvedList"/>
    <dgm:cxn modelId="{DB8B7EFA-A55E-44B1-9994-B60F91815566}" type="presParOf" srcId="{069DD785-6ECA-4C61-BF23-C876000575E5}" destId="{FB85D8C4-CDEC-47D0-B4AC-EA7CB37830A3}" srcOrd="0" destOrd="0" presId="urn:microsoft.com/office/officeart/2008/layout/VerticalCurvedList"/>
    <dgm:cxn modelId="{7CA4AB51-C7BE-4C21-A8ED-8F8823C229A8}" type="presParOf" srcId="{069DD785-6ECA-4C61-BF23-C876000575E5}" destId="{ED08995E-5828-4C22-AB45-5EF74BC5E42F}" srcOrd="1" destOrd="0" presId="urn:microsoft.com/office/officeart/2008/layout/VerticalCurvedList"/>
    <dgm:cxn modelId="{27EDF851-8772-4777-A104-FBA476FC7627}" type="presParOf" srcId="{069DD785-6ECA-4C61-BF23-C876000575E5}" destId="{24D399CB-64B8-4C80-9C4C-01AC8F5BD242}" srcOrd="2" destOrd="0" presId="urn:microsoft.com/office/officeart/2008/layout/VerticalCurvedList"/>
    <dgm:cxn modelId="{C1CC94E5-BD10-4B1C-9C23-333A321136D9}" type="presParOf" srcId="{069DD785-6ECA-4C61-BF23-C876000575E5}" destId="{43EFCB75-55BD-412F-8711-8BC6B902D845}" srcOrd="3" destOrd="0" presId="urn:microsoft.com/office/officeart/2008/layout/VerticalCurvedList"/>
    <dgm:cxn modelId="{EC3A3520-059A-4620-AEEB-0C8A5B712808}" type="presParOf" srcId="{E90A6076-4E39-4005-9A2E-66D7489056F5}" destId="{686BEFCF-0576-43C0-BC13-E74917CD8FA9}" srcOrd="1" destOrd="0" presId="urn:microsoft.com/office/officeart/2008/layout/VerticalCurvedList"/>
    <dgm:cxn modelId="{B15E3275-5A2F-45FC-8022-89E18E4706B3}" type="presParOf" srcId="{E90A6076-4E39-4005-9A2E-66D7489056F5}" destId="{156ADED1-5FCB-4389-8C49-F311DDFED26A}" srcOrd="2" destOrd="0" presId="urn:microsoft.com/office/officeart/2008/layout/VerticalCurvedList"/>
    <dgm:cxn modelId="{7AA063CC-D98B-4A1E-A253-3A796004505D}" type="presParOf" srcId="{156ADED1-5FCB-4389-8C49-F311DDFED26A}" destId="{5DCD5A8D-1F29-47FC-AD20-BE5CFD67D461}"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6BE86B8-0D8C-46CC-871D-C81A107AD7C0}" type="doc">
      <dgm:prSet loTypeId="urn:microsoft.com/office/officeart/2005/8/layout/hList6" loCatId="list" qsTypeId="urn:microsoft.com/office/officeart/2005/8/quickstyle/3d2" qsCatId="3D" csTypeId="urn:microsoft.com/office/officeart/2005/8/colors/accent1_2" csCatId="accent1" phldr="1"/>
      <dgm:spPr/>
      <dgm:t>
        <a:bodyPr/>
        <a:lstStyle/>
        <a:p>
          <a:endParaRPr lang="en-US"/>
        </a:p>
      </dgm:t>
    </dgm:pt>
    <dgm:pt modelId="{B3257C49-E6E4-4C1E-A5F3-4C9B38209DAC}">
      <dgm:prSet/>
      <dgm:spPr/>
      <dgm:t>
        <a:bodyPr/>
        <a:lstStyle/>
        <a:p>
          <a:r>
            <a:rPr lang="en-US" b="1" dirty="0"/>
            <a:t>BOARDERLESS SCHOOLS BEYOND GEOGRAPHIC BOUNDARIES</a:t>
          </a:r>
        </a:p>
      </dgm:t>
    </dgm:pt>
    <dgm:pt modelId="{F7A54239-42DD-4DB2-990B-26C12976E248}" type="parTrans" cxnId="{C623169A-BA9D-4D8E-9D35-30A15360CADA}">
      <dgm:prSet/>
      <dgm:spPr/>
      <dgm:t>
        <a:bodyPr/>
        <a:lstStyle/>
        <a:p>
          <a:endParaRPr lang="en-US"/>
        </a:p>
      </dgm:t>
    </dgm:pt>
    <dgm:pt modelId="{FE2B8510-E57C-41B3-BCCB-F1F406E297B5}" type="sibTrans" cxnId="{C623169A-BA9D-4D8E-9D35-30A15360CADA}">
      <dgm:prSet/>
      <dgm:spPr/>
      <dgm:t>
        <a:bodyPr/>
        <a:lstStyle/>
        <a:p>
          <a:endParaRPr lang="en-US"/>
        </a:p>
      </dgm:t>
    </dgm:pt>
    <dgm:pt modelId="{265604B4-8AC9-4A0B-A749-666F5F869372}">
      <dgm:prSet/>
      <dgm:spPr/>
      <dgm:t>
        <a:bodyPr/>
        <a:lstStyle/>
        <a:p>
          <a:r>
            <a:rPr lang="en-US" b="1" dirty="0"/>
            <a:t>NEW &amp; FLEXIBLE CAREER </a:t>
          </a:r>
        </a:p>
        <a:p>
          <a:r>
            <a:rPr lang="en-US" b="1" dirty="0"/>
            <a:t> OPPORTUNITIES</a:t>
          </a:r>
        </a:p>
        <a:p>
          <a:endParaRPr lang="en-US" dirty="0"/>
        </a:p>
      </dgm:t>
    </dgm:pt>
    <dgm:pt modelId="{C0B522FC-6CDD-4A4E-9928-18E7BB6ECB57}" type="parTrans" cxnId="{4DE9C0AB-3276-4EE7-9F0E-871B8D281A6B}">
      <dgm:prSet/>
      <dgm:spPr/>
      <dgm:t>
        <a:bodyPr/>
        <a:lstStyle/>
        <a:p>
          <a:endParaRPr lang="en-US"/>
        </a:p>
      </dgm:t>
    </dgm:pt>
    <dgm:pt modelId="{628654CD-F026-458A-B667-9079BDC18AAF}" type="sibTrans" cxnId="{4DE9C0AB-3276-4EE7-9F0E-871B8D281A6B}">
      <dgm:prSet/>
      <dgm:spPr/>
      <dgm:t>
        <a:bodyPr/>
        <a:lstStyle/>
        <a:p>
          <a:endParaRPr lang="en-US"/>
        </a:p>
      </dgm:t>
    </dgm:pt>
    <dgm:pt modelId="{C608BC42-FEC3-4986-8270-5E994AA3B969}">
      <dgm:prSet/>
      <dgm:spPr/>
      <dgm:t>
        <a:bodyPr/>
        <a:lstStyle/>
        <a:p>
          <a:r>
            <a:rPr lang="en-US" b="1" dirty="0"/>
            <a:t>IMPROVED BUSINESS </a:t>
          </a:r>
        </a:p>
        <a:p>
          <a:r>
            <a:rPr lang="en-US" b="1" dirty="0"/>
            <a:t> CONTINUITY </a:t>
          </a:r>
        </a:p>
        <a:p>
          <a:endParaRPr lang="en-US" dirty="0"/>
        </a:p>
      </dgm:t>
    </dgm:pt>
    <dgm:pt modelId="{D4E88522-14D4-47C1-B979-7EF0CAADBB5E}" type="parTrans" cxnId="{BF46F176-EFA3-46A1-BE28-8383D03C39CB}">
      <dgm:prSet/>
      <dgm:spPr/>
      <dgm:t>
        <a:bodyPr/>
        <a:lstStyle/>
        <a:p>
          <a:endParaRPr lang="en-US"/>
        </a:p>
      </dgm:t>
    </dgm:pt>
    <dgm:pt modelId="{EBEE5130-B5E4-498B-8717-CE9A5C20ABAF}" type="sibTrans" cxnId="{BF46F176-EFA3-46A1-BE28-8383D03C39CB}">
      <dgm:prSet/>
      <dgm:spPr/>
      <dgm:t>
        <a:bodyPr/>
        <a:lstStyle/>
        <a:p>
          <a:endParaRPr lang="en-US"/>
        </a:p>
      </dgm:t>
    </dgm:pt>
    <dgm:pt modelId="{19FB1DDC-B8DB-4921-9CCB-38232C18DCE7}">
      <dgm:prSet/>
      <dgm:spPr/>
      <dgm:t>
        <a:bodyPr/>
        <a:lstStyle/>
        <a:p>
          <a:r>
            <a:rPr lang="en-US" b="1" dirty="0"/>
            <a:t>INCREASED DIGITALIZATION, AUTOMATION AND ANALYSIS</a:t>
          </a:r>
        </a:p>
        <a:p>
          <a:endParaRPr lang="en-US" dirty="0"/>
        </a:p>
      </dgm:t>
    </dgm:pt>
    <dgm:pt modelId="{981559F9-8175-4218-B5EE-F86ABB2AF9F8}" type="sibTrans" cxnId="{05C0F4B0-8AEC-43E3-934C-2E9E6CDDD2BA}">
      <dgm:prSet/>
      <dgm:spPr/>
      <dgm:t>
        <a:bodyPr/>
        <a:lstStyle/>
        <a:p>
          <a:endParaRPr lang="en-US"/>
        </a:p>
      </dgm:t>
    </dgm:pt>
    <dgm:pt modelId="{C0921B2D-A9C7-4360-B715-EB3EA32792F7}" type="parTrans" cxnId="{05C0F4B0-8AEC-43E3-934C-2E9E6CDDD2BA}">
      <dgm:prSet/>
      <dgm:spPr/>
      <dgm:t>
        <a:bodyPr/>
        <a:lstStyle/>
        <a:p>
          <a:endParaRPr lang="en-US"/>
        </a:p>
      </dgm:t>
    </dgm:pt>
    <dgm:pt modelId="{F5D44106-4664-47BF-B369-9707BB6CCC87}" type="pres">
      <dgm:prSet presAssocID="{A6BE86B8-0D8C-46CC-871D-C81A107AD7C0}" presName="Name0" presStyleCnt="0">
        <dgm:presLayoutVars>
          <dgm:dir/>
          <dgm:resizeHandles val="exact"/>
        </dgm:presLayoutVars>
      </dgm:prSet>
      <dgm:spPr/>
    </dgm:pt>
    <dgm:pt modelId="{5BB10D23-F0DC-407E-8F12-BF09E7E0AAC4}" type="pres">
      <dgm:prSet presAssocID="{19FB1DDC-B8DB-4921-9CCB-38232C18DCE7}" presName="node" presStyleLbl="node1" presStyleIdx="0" presStyleCnt="4" custLinFactNeighborY="0">
        <dgm:presLayoutVars>
          <dgm:bulletEnabled val="1"/>
        </dgm:presLayoutVars>
      </dgm:prSet>
      <dgm:spPr/>
    </dgm:pt>
    <dgm:pt modelId="{36F44388-AA1A-4284-9424-BA0ED30F0D70}" type="pres">
      <dgm:prSet presAssocID="{981559F9-8175-4218-B5EE-F86ABB2AF9F8}" presName="sibTrans" presStyleCnt="0"/>
      <dgm:spPr/>
    </dgm:pt>
    <dgm:pt modelId="{99514265-7AF9-489C-A602-6D345787C9C9}" type="pres">
      <dgm:prSet presAssocID="{B3257C49-E6E4-4C1E-A5F3-4C9B38209DAC}" presName="node" presStyleLbl="node1" presStyleIdx="1" presStyleCnt="4">
        <dgm:presLayoutVars>
          <dgm:bulletEnabled val="1"/>
        </dgm:presLayoutVars>
      </dgm:prSet>
      <dgm:spPr/>
    </dgm:pt>
    <dgm:pt modelId="{B1574090-2E26-45EF-B47E-11A098341C33}" type="pres">
      <dgm:prSet presAssocID="{FE2B8510-E57C-41B3-BCCB-F1F406E297B5}" presName="sibTrans" presStyleCnt="0"/>
      <dgm:spPr/>
    </dgm:pt>
    <dgm:pt modelId="{7B430CAB-10D2-4B0E-B117-8529EA6ED73A}" type="pres">
      <dgm:prSet presAssocID="{265604B4-8AC9-4A0B-A749-666F5F869372}" presName="node" presStyleLbl="node1" presStyleIdx="2" presStyleCnt="4" custLinFactNeighborX="1">
        <dgm:presLayoutVars>
          <dgm:bulletEnabled val="1"/>
        </dgm:presLayoutVars>
      </dgm:prSet>
      <dgm:spPr/>
    </dgm:pt>
    <dgm:pt modelId="{882A5770-4A49-4CE3-BA97-BF79E5DEAF17}" type="pres">
      <dgm:prSet presAssocID="{628654CD-F026-458A-B667-9079BDC18AAF}" presName="sibTrans" presStyleCnt="0"/>
      <dgm:spPr/>
    </dgm:pt>
    <dgm:pt modelId="{DC256AAB-E2ED-477D-86C8-A707C8A0228E}" type="pres">
      <dgm:prSet presAssocID="{C608BC42-FEC3-4986-8270-5E994AA3B969}" presName="node" presStyleLbl="node1" presStyleIdx="3" presStyleCnt="4">
        <dgm:presLayoutVars>
          <dgm:bulletEnabled val="1"/>
        </dgm:presLayoutVars>
      </dgm:prSet>
      <dgm:spPr/>
    </dgm:pt>
  </dgm:ptLst>
  <dgm:cxnLst>
    <dgm:cxn modelId="{EEF00A1C-8DA9-4F10-88FE-542574586AC2}" type="presOf" srcId="{A6BE86B8-0D8C-46CC-871D-C81A107AD7C0}" destId="{F5D44106-4664-47BF-B369-9707BB6CCC87}" srcOrd="0" destOrd="0" presId="urn:microsoft.com/office/officeart/2005/8/layout/hList6"/>
    <dgm:cxn modelId="{F997F42D-FD22-4D10-ACCF-D5B32AC5287F}" type="presOf" srcId="{265604B4-8AC9-4A0B-A749-666F5F869372}" destId="{7B430CAB-10D2-4B0E-B117-8529EA6ED73A}" srcOrd="0" destOrd="0" presId="urn:microsoft.com/office/officeart/2005/8/layout/hList6"/>
    <dgm:cxn modelId="{4837785F-18FD-4310-AF20-1D46FA8B0751}" type="presOf" srcId="{19FB1DDC-B8DB-4921-9CCB-38232C18DCE7}" destId="{5BB10D23-F0DC-407E-8F12-BF09E7E0AAC4}" srcOrd="0" destOrd="0" presId="urn:microsoft.com/office/officeart/2005/8/layout/hList6"/>
    <dgm:cxn modelId="{F7CCC567-1A97-4B27-B601-62BDCA5DDC24}" type="presOf" srcId="{C608BC42-FEC3-4986-8270-5E994AA3B969}" destId="{DC256AAB-E2ED-477D-86C8-A707C8A0228E}" srcOrd="0" destOrd="0" presId="urn:microsoft.com/office/officeart/2005/8/layout/hList6"/>
    <dgm:cxn modelId="{FAE6D847-C11F-4101-9B13-A1FF8A3CFF01}" type="presOf" srcId="{B3257C49-E6E4-4C1E-A5F3-4C9B38209DAC}" destId="{99514265-7AF9-489C-A602-6D345787C9C9}" srcOrd="0" destOrd="0" presId="urn:microsoft.com/office/officeart/2005/8/layout/hList6"/>
    <dgm:cxn modelId="{BF46F176-EFA3-46A1-BE28-8383D03C39CB}" srcId="{A6BE86B8-0D8C-46CC-871D-C81A107AD7C0}" destId="{C608BC42-FEC3-4986-8270-5E994AA3B969}" srcOrd="3" destOrd="0" parTransId="{D4E88522-14D4-47C1-B979-7EF0CAADBB5E}" sibTransId="{EBEE5130-B5E4-498B-8717-CE9A5C20ABAF}"/>
    <dgm:cxn modelId="{C623169A-BA9D-4D8E-9D35-30A15360CADA}" srcId="{A6BE86B8-0D8C-46CC-871D-C81A107AD7C0}" destId="{B3257C49-E6E4-4C1E-A5F3-4C9B38209DAC}" srcOrd="1" destOrd="0" parTransId="{F7A54239-42DD-4DB2-990B-26C12976E248}" sibTransId="{FE2B8510-E57C-41B3-BCCB-F1F406E297B5}"/>
    <dgm:cxn modelId="{4DE9C0AB-3276-4EE7-9F0E-871B8D281A6B}" srcId="{A6BE86B8-0D8C-46CC-871D-C81A107AD7C0}" destId="{265604B4-8AC9-4A0B-A749-666F5F869372}" srcOrd="2" destOrd="0" parTransId="{C0B522FC-6CDD-4A4E-9928-18E7BB6ECB57}" sibTransId="{628654CD-F026-458A-B667-9079BDC18AAF}"/>
    <dgm:cxn modelId="{05C0F4B0-8AEC-43E3-934C-2E9E6CDDD2BA}" srcId="{A6BE86B8-0D8C-46CC-871D-C81A107AD7C0}" destId="{19FB1DDC-B8DB-4921-9CCB-38232C18DCE7}" srcOrd="0" destOrd="0" parTransId="{C0921B2D-A9C7-4360-B715-EB3EA32792F7}" sibTransId="{981559F9-8175-4218-B5EE-F86ABB2AF9F8}"/>
    <dgm:cxn modelId="{0574E916-EA24-4E9C-917C-736C78658D1A}" type="presParOf" srcId="{F5D44106-4664-47BF-B369-9707BB6CCC87}" destId="{5BB10D23-F0DC-407E-8F12-BF09E7E0AAC4}" srcOrd="0" destOrd="0" presId="urn:microsoft.com/office/officeart/2005/8/layout/hList6"/>
    <dgm:cxn modelId="{0BFCDD63-15AE-4B4E-B14E-294FBE617BF3}" type="presParOf" srcId="{F5D44106-4664-47BF-B369-9707BB6CCC87}" destId="{36F44388-AA1A-4284-9424-BA0ED30F0D70}" srcOrd="1" destOrd="0" presId="urn:microsoft.com/office/officeart/2005/8/layout/hList6"/>
    <dgm:cxn modelId="{C3242A85-AB01-4034-8138-E869B3E027C2}" type="presParOf" srcId="{F5D44106-4664-47BF-B369-9707BB6CCC87}" destId="{99514265-7AF9-489C-A602-6D345787C9C9}" srcOrd="2" destOrd="0" presId="urn:microsoft.com/office/officeart/2005/8/layout/hList6"/>
    <dgm:cxn modelId="{5E9462CF-ABE0-4B8A-B744-E9FB56EE8BB0}" type="presParOf" srcId="{F5D44106-4664-47BF-B369-9707BB6CCC87}" destId="{B1574090-2E26-45EF-B47E-11A098341C33}" srcOrd="3" destOrd="0" presId="urn:microsoft.com/office/officeart/2005/8/layout/hList6"/>
    <dgm:cxn modelId="{DB5C0502-B867-4627-806A-32D0029B5A1C}" type="presParOf" srcId="{F5D44106-4664-47BF-B369-9707BB6CCC87}" destId="{7B430CAB-10D2-4B0E-B117-8529EA6ED73A}" srcOrd="4" destOrd="0" presId="urn:microsoft.com/office/officeart/2005/8/layout/hList6"/>
    <dgm:cxn modelId="{5E92A69F-FC04-4A69-AD4F-AA2B38C2DE8D}" type="presParOf" srcId="{F5D44106-4664-47BF-B369-9707BB6CCC87}" destId="{882A5770-4A49-4CE3-BA97-BF79E5DEAF17}" srcOrd="5" destOrd="0" presId="urn:microsoft.com/office/officeart/2005/8/layout/hList6"/>
    <dgm:cxn modelId="{B2B5E06D-6A65-4084-B3DB-6B1CF880C3FA}" type="presParOf" srcId="{F5D44106-4664-47BF-B369-9707BB6CCC87}" destId="{DC256AAB-E2ED-477D-86C8-A707C8A0228E}" srcOrd="6"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6BE86B8-0D8C-46CC-871D-C81A107AD7C0}" type="doc">
      <dgm:prSet loTypeId="urn:microsoft.com/office/officeart/2005/8/layout/hList6" loCatId="list" qsTypeId="urn:microsoft.com/office/officeart/2005/8/quickstyle/3d7" qsCatId="3D" csTypeId="urn:microsoft.com/office/officeart/2005/8/colors/colorful4" csCatId="colorful" phldr="1"/>
      <dgm:spPr/>
      <dgm:t>
        <a:bodyPr/>
        <a:lstStyle/>
        <a:p>
          <a:endParaRPr lang="en-US"/>
        </a:p>
      </dgm:t>
    </dgm:pt>
    <dgm:pt modelId="{19FB1DDC-B8DB-4921-9CCB-38232C18DCE7}">
      <dgm:prSet/>
      <dgm:spPr/>
      <dgm:t>
        <a:bodyPr/>
        <a:lstStyle/>
        <a:p>
          <a:r>
            <a:rPr lang="en-US" b="1" dirty="0"/>
            <a:t>INCREASED DIGITALIZATION, AUTOMATION AND ANALYSIS</a:t>
          </a:r>
        </a:p>
        <a:p>
          <a:endParaRPr lang="en-US" dirty="0"/>
        </a:p>
      </dgm:t>
    </dgm:pt>
    <dgm:pt modelId="{C0921B2D-A9C7-4360-B715-EB3EA32792F7}" type="parTrans" cxnId="{05C0F4B0-8AEC-43E3-934C-2E9E6CDDD2BA}">
      <dgm:prSet/>
      <dgm:spPr/>
      <dgm:t>
        <a:bodyPr/>
        <a:lstStyle/>
        <a:p>
          <a:endParaRPr lang="en-US"/>
        </a:p>
      </dgm:t>
    </dgm:pt>
    <dgm:pt modelId="{981559F9-8175-4218-B5EE-F86ABB2AF9F8}" type="sibTrans" cxnId="{05C0F4B0-8AEC-43E3-934C-2E9E6CDDD2BA}">
      <dgm:prSet/>
      <dgm:spPr/>
      <dgm:t>
        <a:bodyPr/>
        <a:lstStyle/>
        <a:p>
          <a:endParaRPr lang="en-US"/>
        </a:p>
      </dgm:t>
    </dgm:pt>
    <dgm:pt modelId="{F5D44106-4664-47BF-B369-9707BB6CCC87}" type="pres">
      <dgm:prSet presAssocID="{A6BE86B8-0D8C-46CC-871D-C81A107AD7C0}" presName="Name0" presStyleCnt="0">
        <dgm:presLayoutVars>
          <dgm:dir/>
          <dgm:resizeHandles val="exact"/>
        </dgm:presLayoutVars>
      </dgm:prSet>
      <dgm:spPr/>
    </dgm:pt>
    <dgm:pt modelId="{5BB10D23-F0DC-407E-8F12-BF09E7E0AAC4}" type="pres">
      <dgm:prSet presAssocID="{19FB1DDC-B8DB-4921-9CCB-38232C18DCE7}" presName="node" presStyleLbl="node1" presStyleIdx="0" presStyleCnt="1" custLinFactNeighborX="-333">
        <dgm:presLayoutVars>
          <dgm:bulletEnabled val="1"/>
        </dgm:presLayoutVars>
      </dgm:prSet>
      <dgm:spPr/>
    </dgm:pt>
  </dgm:ptLst>
  <dgm:cxnLst>
    <dgm:cxn modelId="{EEF00A1C-8DA9-4F10-88FE-542574586AC2}" type="presOf" srcId="{A6BE86B8-0D8C-46CC-871D-C81A107AD7C0}" destId="{F5D44106-4664-47BF-B369-9707BB6CCC87}" srcOrd="0" destOrd="0" presId="urn:microsoft.com/office/officeart/2005/8/layout/hList6"/>
    <dgm:cxn modelId="{4837785F-18FD-4310-AF20-1D46FA8B0751}" type="presOf" srcId="{19FB1DDC-B8DB-4921-9CCB-38232C18DCE7}" destId="{5BB10D23-F0DC-407E-8F12-BF09E7E0AAC4}" srcOrd="0" destOrd="0" presId="urn:microsoft.com/office/officeart/2005/8/layout/hList6"/>
    <dgm:cxn modelId="{05C0F4B0-8AEC-43E3-934C-2E9E6CDDD2BA}" srcId="{A6BE86B8-0D8C-46CC-871D-C81A107AD7C0}" destId="{19FB1DDC-B8DB-4921-9CCB-38232C18DCE7}" srcOrd="0" destOrd="0" parTransId="{C0921B2D-A9C7-4360-B715-EB3EA32792F7}" sibTransId="{981559F9-8175-4218-B5EE-F86ABB2AF9F8}"/>
    <dgm:cxn modelId="{0574E916-EA24-4E9C-917C-736C78658D1A}" type="presParOf" srcId="{F5D44106-4664-47BF-B369-9707BB6CCC87}" destId="{5BB10D23-F0DC-407E-8F12-BF09E7E0AAC4}" srcOrd="0"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6BE86B8-0D8C-46CC-871D-C81A107AD7C0}" type="doc">
      <dgm:prSet loTypeId="urn:microsoft.com/office/officeart/2005/8/layout/hList6" loCatId="list" qsTypeId="urn:microsoft.com/office/officeart/2005/8/quickstyle/3d7" qsCatId="3D" csTypeId="urn:microsoft.com/office/officeart/2005/8/colors/colorful5" csCatId="colorful" phldr="1"/>
      <dgm:spPr/>
      <dgm:t>
        <a:bodyPr/>
        <a:lstStyle/>
        <a:p>
          <a:endParaRPr lang="en-US"/>
        </a:p>
      </dgm:t>
    </dgm:pt>
    <dgm:pt modelId="{B3257C49-E6E4-4C1E-A5F3-4C9B38209DAC}">
      <dgm:prSet/>
      <dgm:spPr/>
      <dgm:t>
        <a:bodyPr/>
        <a:lstStyle/>
        <a:p>
          <a:r>
            <a:rPr lang="en-US" b="1" dirty="0"/>
            <a:t>EDUCATION BEYOND GEOGRAPHIC BOUNDARIES</a:t>
          </a:r>
          <a:endParaRPr lang="en-US" dirty="0"/>
        </a:p>
      </dgm:t>
    </dgm:pt>
    <dgm:pt modelId="{F7A54239-42DD-4DB2-990B-26C12976E248}" type="parTrans" cxnId="{C623169A-BA9D-4D8E-9D35-30A15360CADA}">
      <dgm:prSet/>
      <dgm:spPr/>
      <dgm:t>
        <a:bodyPr/>
        <a:lstStyle/>
        <a:p>
          <a:endParaRPr lang="en-US"/>
        </a:p>
      </dgm:t>
    </dgm:pt>
    <dgm:pt modelId="{FE2B8510-E57C-41B3-BCCB-F1F406E297B5}" type="sibTrans" cxnId="{C623169A-BA9D-4D8E-9D35-30A15360CADA}">
      <dgm:prSet/>
      <dgm:spPr/>
      <dgm:t>
        <a:bodyPr/>
        <a:lstStyle/>
        <a:p>
          <a:endParaRPr lang="en-US"/>
        </a:p>
      </dgm:t>
    </dgm:pt>
    <dgm:pt modelId="{F5D44106-4664-47BF-B369-9707BB6CCC87}" type="pres">
      <dgm:prSet presAssocID="{A6BE86B8-0D8C-46CC-871D-C81A107AD7C0}" presName="Name0" presStyleCnt="0">
        <dgm:presLayoutVars>
          <dgm:dir/>
          <dgm:resizeHandles val="exact"/>
        </dgm:presLayoutVars>
      </dgm:prSet>
      <dgm:spPr/>
    </dgm:pt>
    <dgm:pt modelId="{99514265-7AF9-489C-A602-6D345787C9C9}" type="pres">
      <dgm:prSet presAssocID="{B3257C49-E6E4-4C1E-A5F3-4C9B38209DAC}" presName="node" presStyleLbl="node1" presStyleIdx="0" presStyleCnt="1" custLinFactNeighborY="-256">
        <dgm:presLayoutVars>
          <dgm:bulletEnabled val="1"/>
        </dgm:presLayoutVars>
      </dgm:prSet>
      <dgm:spPr/>
    </dgm:pt>
  </dgm:ptLst>
  <dgm:cxnLst>
    <dgm:cxn modelId="{EEF00A1C-8DA9-4F10-88FE-542574586AC2}" type="presOf" srcId="{A6BE86B8-0D8C-46CC-871D-C81A107AD7C0}" destId="{F5D44106-4664-47BF-B369-9707BB6CCC87}" srcOrd="0" destOrd="0" presId="urn:microsoft.com/office/officeart/2005/8/layout/hList6"/>
    <dgm:cxn modelId="{FAE6D847-C11F-4101-9B13-A1FF8A3CFF01}" type="presOf" srcId="{B3257C49-E6E4-4C1E-A5F3-4C9B38209DAC}" destId="{99514265-7AF9-489C-A602-6D345787C9C9}" srcOrd="0" destOrd="0" presId="urn:microsoft.com/office/officeart/2005/8/layout/hList6"/>
    <dgm:cxn modelId="{C623169A-BA9D-4D8E-9D35-30A15360CADA}" srcId="{A6BE86B8-0D8C-46CC-871D-C81A107AD7C0}" destId="{B3257C49-E6E4-4C1E-A5F3-4C9B38209DAC}" srcOrd="0" destOrd="0" parTransId="{F7A54239-42DD-4DB2-990B-26C12976E248}" sibTransId="{FE2B8510-E57C-41B3-BCCB-F1F406E297B5}"/>
    <dgm:cxn modelId="{C3242A85-AB01-4034-8138-E869B3E027C2}" type="presParOf" srcId="{F5D44106-4664-47BF-B369-9707BB6CCC87}" destId="{99514265-7AF9-489C-A602-6D345787C9C9}" srcOrd="0"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6BE86B8-0D8C-46CC-871D-C81A107AD7C0}" type="doc">
      <dgm:prSet loTypeId="urn:microsoft.com/office/officeart/2005/8/layout/hList6" loCatId="list" qsTypeId="urn:microsoft.com/office/officeart/2005/8/quickstyle/3d7" qsCatId="3D" csTypeId="urn:microsoft.com/office/officeart/2005/8/colors/accent6_4" csCatId="accent6" phldr="1"/>
      <dgm:spPr/>
      <dgm:t>
        <a:bodyPr/>
        <a:lstStyle/>
        <a:p>
          <a:endParaRPr lang="en-US"/>
        </a:p>
      </dgm:t>
    </dgm:pt>
    <dgm:pt modelId="{265604B4-8AC9-4A0B-A749-666F5F869372}">
      <dgm:prSet/>
      <dgm:spPr/>
      <dgm:t>
        <a:bodyPr/>
        <a:lstStyle/>
        <a:p>
          <a:r>
            <a:rPr lang="en-US" b="1" dirty="0"/>
            <a:t>NEW &amp; FLEXIBLE CAREER OPPORTUNITIES</a:t>
          </a:r>
        </a:p>
        <a:p>
          <a:endParaRPr lang="en-US" dirty="0"/>
        </a:p>
      </dgm:t>
    </dgm:pt>
    <dgm:pt modelId="{C0B522FC-6CDD-4A4E-9928-18E7BB6ECB57}" type="parTrans" cxnId="{4DE9C0AB-3276-4EE7-9F0E-871B8D281A6B}">
      <dgm:prSet/>
      <dgm:spPr/>
      <dgm:t>
        <a:bodyPr/>
        <a:lstStyle/>
        <a:p>
          <a:endParaRPr lang="en-US"/>
        </a:p>
      </dgm:t>
    </dgm:pt>
    <dgm:pt modelId="{628654CD-F026-458A-B667-9079BDC18AAF}" type="sibTrans" cxnId="{4DE9C0AB-3276-4EE7-9F0E-871B8D281A6B}">
      <dgm:prSet/>
      <dgm:spPr/>
      <dgm:t>
        <a:bodyPr/>
        <a:lstStyle/>
        <a:p>
          <a:endParaRPr lang="en-US"/>
        </a:p>
      </dgm:t>
    </dgm:pt>
    <dgm:pt modelId="{F5D44106-4664-47BF-B369-9707BB6CCC87}" type="pres">
      <dgm:prSet presAssocID="{A6BE86B8-0D8C-46CC-871D-C81A107AD7C0}" presName="Name0" presStyleCnt="0">
        <dgm:presLayoutVars>
          <dgm:dir/>
          <dgm:resizeHandles val="exact"/>
        </dgm:presLayoutVars>
      </dgm:prSet>
      <dgm:spPr/>
    </dgm:pt>
    <dgm:pt modelId="{7B430CAB-10D2-4B0E-B117-8529EA6ED73A}" type="pres">
      <dgm:prSet presAssocID="{265604B4-8AC9-4A0B-A749-666F5F869372}" presName="node" presStyleLbl="node1" presStyleIdx="0" presStyleCnt="1">
        <dgm:presLayoutVars>
          <dgm:bulletEnabled val="1"/>
        </dgm:presLayoutVars>
      </dgm:prSet>
      <dgm:spPr/>
    </dgm:pt>
  </dgm:ptLst>
  <dgm:cxnLst>
    <dgm:cxn modelId="{EEF00A1C-8DA9-4F10-88FE-542574586AC2}" type="presOf" srcId="{A6BE86B8-0D8C-46CC-871D-C81A107AD7C0}" destId="{F5D44106-4664-47BF-B369-9707BB6CCC87}" srcOrd="0" destOrd="0" presId="urn:microsoft.com/office/officeart/2005/8/layout/hList6"/>
    <dgm:cxn modelId="{F997F42D-FD22-4D10-ACCF-D5B32AC5287F}" type="presOf" srcId="{265604B4-8AC9-4A0B-A749-666F5F869372}" destId="{7B430CAB-10D2-4B0E-B117-8529EA6ED73A}" srcOrd="0" destOrd="0" presId="urn:microsoft.com/office/officeart/2005/8/layout/hList6"/>
    <dgm:cxn modelId="{4DE9C0AB-3276-4EE7-9F0E-871B8D281A6B}" srcId="{A6BE86B8-0D8C-46CC-871D-C81A107AD7C0}" destId="{265604B4-8AC9-4A0B-A749-666F5F869372}" srcOrd="0" destOrd="0" parTransId="{C0B522FC-6CDD-4A4E-9928-18E7BB6ECB57}" sibTransId="{628654CD-F026-458A-B667-9079BDC18AAF}"/>
    <dgm:cxn modelId="{DB5C0502-B867-4627-806A-32D0029B5A1C}" type="presParOf" srcId="{F5D44106-4664-47BF-B369-9707BB6CCC87}" destId="{7B430CAB-10D2-4B0E-B117-8529EA6ED73A}" srcOrd="0"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9FCF02-CAD2-4D6F-9542-AD86711168CA}">
      <dsp:nvSpPr>
        <dsp:cNvPr id="0" name=""/>
        <dsp:cNvSpPr/>
      </dsp:nvSpPr>
      <dsp:spPr>
        <a:xfrm>
          <a:off x="616949" y="310305"/>
          <a:ext cx="1818562" cy="1818562"/>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C175B98-93F4-4D7C-BB95-1514AB879CD5}">
      <dsp:nvSpPr>
        <dsp:cNvPr id="0" name=""/>
        <dsp:cNvSpPr/>
      </dsp:nvSpPr>
      <dsp:spPr>
        <a:xfrm>
          <a:off x="2416064" y="2012025"/>
          <a:ext cx="1043437" cy="1043437"/>
        </a:xfrm>
        <a:prstGeom prst="rect">
          <a:avLst/>
        </a:prstGeom>
        <a:no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27117FB-F8A7-4A20-A8A7-EC686DDC76D0}">
      <dsp:nvSpPr>
        <dsp:cNvPr id="0" name=""/>
        <dsp:cNvSpPr/>
      </dsp:nvSpPr>
      <dsp:spPr>
        <a:xfrm>
          <a:off x="35606" y="2695306"/>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55700">
            <a:lnSpc>
              <a:spcPct val="100000"/>
            </a:lnSpc>
            <a:spcBef>
              <a:spcPct val="0"/>
            </a:spcBef>
            <a:spcAft>
              <a:spcPct val="35000"/>
            </a:spcAft>
            <a:buNone/>
            <a:defRPr cap="all"/>
          </a:pPr>
          <a:r>
            <a:rPr lang="en-US" sz="2600" kern="1200" dirty="0"/>
            <a:t>DISTRUPTION</a:t>
          </a:r>
        </a:p>
      </dsp:txBody>
      <dsp:txXfrm>
        <a:off x="35606" y="2695306"/>
        <a:ext cx="2981250" cy="720000"/>
      </dsp:txXfrm>
    </dsp:sp>
    <dsp:sp modelId="{BCD8CDD9-0C56-4401-ADB1-8B48DAB2C96F}">
      <dsp:nvSpPr>
        <dsp:cNvPr id="0" name=""/>
        <dsp:cNvSpPr/>
      </dsp:nvSpPr>
      <dsp:spPr>
        <a:xfrm>
          <a:off x="4119918" y="310305"/>
          <a:ext cx="1818562" cy="1818562"/>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B4CA7C4-FCA1-4127-B20A-2A5C031A3CF4}">
      <dsp:nvSpPr>
        <dsp:cNvPr id="0" name=""/>
        <dsp:cNvSpPr/>
      </dsp:nvSpPr>
      <dsp:spPr>
        <a:xfrm>
          <a:off x="4507481" y="697868"/>
          <a:ext cx="1043437" cy="1043437"/>
        </a:xfrm>
        <a:prstGeom prst="rect">
          <a:avLst/>
        </a:prstGeom>
        <a:no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E6FE37A-5DB0-4899-9FCB-0CE39BC185F8}">
      <dsp:nvSpPr>
        <dsp:cNvPr id="0" name=""/>
        <dsp:cNvSpPr/>
      </dsp:nvSpPr>
      <dsp:spPr>
        <a:xfrm>
          <a:off x="3538574" y="2695306"/>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55700">
            <a:lnSpc>
              <a:spcPct val="100000"/>
            </a:lnSpc>
            <a:spcBef>
              <a:spcPct val="0"/>
            </a:spcBef>
            <a:spcAft>
              <a:spcPct val="35000"/>
            </a:spcAft>
            <a:buNone/>
            <a:defRPr cap="all"/>
          </a:pPr>
          <a:r>
            <a:rPr lang="en-US" sz="2600" kern="1200" dirty="0"/>
            <a:t>INNOVATION</a:t>
          </a:r>
        </a:p>
      </dsp:txBody>
      <dsp:txXfrm>
        <a:off x="3538574" y="2695306"/>
        <a:ext cx="2981250" cy="720000"/>
      </dsp:txXfrm>
    </dsp:sp>
    <dsp:sp modelId="{FF93E135-77D6-48A0-8871-9BC93D705D06}">
      <dsp:nvSpPr>
        <dsp:cNvPr id="0" name=""/>
        <dsp:cNvSpPr/>
      </dsp:nvSpPr>
      <dsp:spPr>
        <a:xfrm>
          <a:off x="7622887" y="310305"/>
          <a:ext cx="1818562" cy="1818562"/>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509775-983E-4110-B989-EE2CD6514BE0}">
      <dsp:nvSpPr>
        <dsp:cNvPr id="0" name=""/>
        <dsp:cNvSpPr/>
      </dsp:nvSpPr>
      <dsp:spPr>
        <a:xfrm>
          <a:off x="8010450" y="697868"/>
          <a:ext cx="1043437" cy="1043437"/>
        </a:xfrm>
        <a:prstGeom prst="rect">
          <a:avLst/>
        </a:prstGeom>
        <a:no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AEDC777-00B3-41D7-9AE1-23D741E941C3}">
      <dsp:nvSpPr>
        <dsp:cNvPr id="0" name=""/>
        <dsp:cNvSpPr/>
      </dsp:nvSpPr>
      <dsp:spPr>
        <a:xfrm>
          <a:off x="7041543" y="2695306"/>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55700">
            <a:lnSpc>
              <a:spcPct val="100000"/>
            </a:lnSpc>
            <a:spcBef>
              <a:spcPct val="0"/>
            </a:spcBef>
            <a:spcAft>
              <a:spcPct val="35000"/>
            </a:spcAft>
            <a:buNone/>
            <a:defRPr cap="all"/>
          </a:pPr>
          <a:r>
            <a:rPr lang="en-US" sz="2600" kern="1200" dirty="0"/>
            <a:t>New knowledge</a:t>
          </a:r>
        </a:p>
      </dsp:txBody>
      <dsp:txXfrm>
        <a:off x="7041543" y="2695306"/>
        <a:ext cx="2981250" cy="72000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256AAB-E2ED-477D-86C8-A707C8A0228E}">
      <dsp:nvSpPr>
        <dsp:cNvPr id="0" name=""/>
        <dsp:cNvSpPr/>
      </dsp:nvSpPr>
      <dsp:spPr>
        <a:xfrm rot="16200000">
          <a:off x="-603577" y="603577"/>
          <a:ext cx="4141693" cy="2934537"/>
        </a:xfrm>
        <a:prstGeom prst="flowChartManualOperation">
          <a:avLst/>
        </a:prstGeom>
        <a:solidFill>
          <a:schemeClr val="accent2">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203200" tIns="0" rIns="204391" bIns="0" numCol="1" spcCol="1270" anchor="ctr" anchorCtr="0">
          <a:noAutofit/>
        </a:bodyPr>
        <a:lstStyle/>
        <a:p>
          <a:pPr marL="0" lvl="0" indent="0" algn="ctr" defTabSz="1422400">
            <a:lnSpc>
              <a:spcPct val="90000"/>
            </a:lnSpc>
            <a:spcBef>
              <a:spcPct val="0"/>
            </a:spcBef>
            <a:spcAft>
              <a:spcPct val="35000"/>
            </a:spcAft>
            <a:buNone/>
          </a:pPr>
          <a:r>
            <a:rPr lang="en-US" sz="3200" b="1" kern="1200" dirty="0"/>
            <a:t>IMPROVED BUSINESS </a:t>
          </a:r>
        </a:p>
        <a:p>
          <a:pPr marL="0" lvl="0" indent="0" algn="ctr" defTabSz="1422400">
            <a:lnSpc>
              <a:spcPct val="90000"/>
            </a:lnSpc>
            <a:spcBef>
              <a:spcPct val="0"/>
            </a:spcBef>
            <a:spcAft>
              <a:spcPct val="35000"/>
            </a:spcAft>
            <a:buNone/>
          </a:pPr>
          <a:r>
            <a:rPr lang="en-US" sz="3200" b="1" kern="1200" dirty="0"/>
            <a:t> CONTINUITY </a:t>
          </a:r>
        </a:p>
        <a:p>
          <a:pPr marL="0" lvl="0" indent="0" algn="ctr" defTabSz="1422400">
            <a:lnSpc>
              <a:spcPct val="90000"/>
            </a:lnSpc>
            <a:spcBef>
              <a:spcPct val="0"/>
            </a:spcBef>
            <a:spcAft>
              <a:spcPct val="35000"/>
            </a:spcAft>
            <a:buNone/>
          </a:pPr>
          <a:endParaRPr lang="en-US" sz="3200" kern="1200" dirty="0"/>
        </a:p>
      </dsp:txBody>
      <dsp:txXfrm rot="5400000">
        <a:off x="1" y="828338"/>
        <a:ext cx="2934537" cy="248501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08995E-5828-4C22-AB45-5EF74BC5E42F}">
      <dsp:nvSpPr>
        <dsp:cNvPr id="0" name=""/>
        <dsp:cNvSpPr/>
      </dsp:nvSpPr>
      <dsp:spPr>
        <a:xfrm>
          <a:off x="-4978241" y="-762771"/>
          <a:ext cx="5928868" cy="5928868"/>
        </a:xfrm>
        <a:prstGeom prst="blockArc">
          <a:avLst>
            <a:gd name="adj1" fmla="val 18900000"/>
            <a:gd name="adj2" fmla="val 2700000"/>
            <a:gd name="adj3" fmla="val 364"/>
          </a:avLst>
        </a:pr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5B379B8-A640-48AA-8F85-597D95DACD4B}">
      <dsp:nvSpPr>
        <dsp:cNvPr id="0" name=""/>
        <dsp:cNvSpPr/>
      </dsp:nvSpPr>
      <dsp:spPr>
        <a:xfrm>
          <a:off x="497795" y="338527"/>
          <a:ext cx="10032718" cy="677407"/>
        </a:xfrm>
        <a:prstGeom prst="rect">
          <a:avLst/>
        </a:prstGeom>
        <a:solidFill>
          <a:srgbClr val="C0000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7692" tIns="88900" rIns="88900" bIns="88900" numCol="1" spcCol="1270" anchor="ctr" anchorCtr="0">
          <a:noAutofit/>
        </a:bodyPr>
        <a:lstStyle/>
        <a:p>
          <a:pPr marL="0" lvl="0" indent="0" algn="l" defTabSz="1555750">
            <a:lnSpc>
              <a:spcPct val="90000"/>
            </a:lnSpc>
            <a:spcBef>
              <a:spcPct val="0"/>
            </a:spcBef>
            <a:spcAft>
              <a:spcPct val="35000"/>
            </a:spcAft>
            <a:buNone/>
          </a:pPr>
          <a:r>
            <a:rPr lang="en-US" sz="3500" b="1" kern="1200" dirty="0"/>
            <a:t>INSUFFICIENT DIGITAL SKILLS</a:t>
          </a:r>
          <a:endParaRPr lang="en-US" sz="3500" kern="1200" dirty="0"/>
        </a:p>
      </dsp:txBody>
      <dsp:txXfrm>
        <a:off x="497795" y="338527"/>
        <a:ext cx="10032718" cy="677407"/>
      </dsp:txXfrm>
    </dsp:sp>
    <dsp:sp modelId="{8A1C3B15-A533-4C6F-A1FB-0C475B3157FF}">
      <dsp:nvSpPr>
        <dsp:cNvPr id="0" name=""/>
        <dsp:cNvSpPr/>
      </dsp:nvSpPr>
      <dsp:spPr>
        <a:xfrm>
          <a:off x="74416" y="253851"/>
          <a:ext cx="846759" cy="846759"/>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6A73247-960B-43B2-97B7-A1F5873C8AE1}">
      <dsp:nvSpPr>
        <dsp:cNvPr id="0" name=""/>
        <dsp:cNvSpPr/>
      </dsp:nvSpPr>
      <dsp:spPr>
        <a:xfrm>
          <a:off x="886169" y="1354815"/>
          <a:ext cx="9644345" cy="677407"/>
        </a:xfrm>
        <a:prstGeom prst="rect">
          <a:avLst/>
        </a:prstGeom>
        <a:solidFill>
          <a:schemeClr val="accent2">
            <a:lumMod val="60000"/>
            <a:lumOff val="4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7692" tIns="88900" rIns="88900" bIns="88900" numCol="1" spcCol="1270" anchor="ctr" anchorCtr="0">
          <a:noAutofit/>
        </a:bodyPr>
        <a:lstStyle/>
        <a:p>
          <a:pPr marL="0" lvl="0" indent="0" algn="l" defTabSz="1555750">
            <a:lnSpc>
              <a:spcPct val="90000"/>
            </a:lnSpc>
            <a:spcBef>
              <a:spcPct val="0"/>
            </a:spcBef>
            <a:spcAft>
              <a:spcPct val="35000"/>
            </a:spcAft>
            <a:buNone/>
          </a:pPr>
          <a:r>
            <a:rPr lang="en-US" sz="3500" b="1" kern="1200"/>
            <a:t>NETWORK SECURITY THREAT</a:t>
          </a:r>
          <a:endParaRPr lang="en-US" sz="3500" kern="1200"/>
        </a:p>
      </dsp:txBody>
      <dsp:txXfrm>
        <a:off x="886169" y="1354815"/>
        <a:ext cx="9644345" cy="677407"/>
      </dsp:txXfrm>
    </dsp:sp>
    <dsp:sp modelId="{297C065C-ECF8-4155-BD3A-44891D73B8E4}">
      <dsp:nvSpPr>
        <dsp:cNvPr id="0" name=""/>
        <dsp:cNvSpPr/>
      </dsp:nvSpPr>
      <dsp:spPr>
        <a:xfrm>
          <a:off x="462789" y="1270139"/>
          <a:ext cx="846759" cy="846759"/>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5B697CC-C2E1-45D9-835B-0AC35A356995}">
      <dsp:nvSpPr>
        <dsp:cNvPr id="0" name=""/>
        <dsp:cNvSpPr/>
      </dsp:nvSpPr>
      <dsp:spPr>
        <a:xfrm>
          <a:off x="886169" y="2371102"/>
          <a:ext cx="9644345" cy="677407"/>
        </a:xfrm>
        <a:prstGeom prst="rect">
          <a:avLst/>
        </a:prstGeom>
        <a:solidFill>
          <a:srgbClr val="0070C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7692" tIns="88900" rIns="88900" bIns="88900" numCol="1" spcCol="1270" anchor="ctr" anchorCtr="0">
          <a:noAutofit/>
        </a:bodyPr>
        <a:lstStyle/>
        <a:p>
          <a:pPr marL="0" lvl="0" indent="0" algn="l" defTabSz="1555750">
            <a:lnSpc>
              <a:spcPct val="90000"/>
            </a:lnSpc>
            <a:spcBef>
              <a:spcPct val="0"/>
            </a:spcBef>
            <a:spcAft>
              <a:spcPct val="35000"/>
            </a:spcAft>
            <a:buNone/>
          </a:pPr>
          <a:r>
            <a:rPr lang="en-US" sz="3500" b="1" kern="1200" dirty="0"/>
            <a:t>INADEQUATE &amp; COSTLY INFRASTRUCTURE </a:t>
          </a:r>
          <a:endParaRPr lang="en-US" sz="3500" kern="1200" dirty="0"/>
        </a:p>
      </dsp:txBody>
      <dsp:txXfrm>
        <a:off x="886169" y="2371102"/>
        <a:ext cx="9644345" cy="677407"/>
      </dsp:txXfrm>
    </dsp:sp>
    <dsp:sp modelId="{6170BACF-1A06-40DB-80A3-2ABB025F9E66}">
      <dsp:nvSpPr>
        <dsp:cNvPr id="0" name=""/>
        <dsp:cNvSpPr/>
      </dsp:nvSpPr>
      <dsp:spPr>
        <a:xfrm>
          <a:off x="462789" y="2286426"/>
          <a:ext cx="846759" cy="846759"/>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6D6B57C-5823-45F0-A5B6-5B0ED4DFB9E1}">
      <dsp:nvSpPr>
        <dsp:cNvPr id="0" name=""/>
        <dsp:cNvSpPr/>
      </dsp:nvSpPr>
      <dsp:spPr>
        <a:xfrm>
          <a:off x="497795" y="3387389"/>
          <a:ext cx="10032718" cy="677407"/>
        </a:xfrm>
        <a:prstGeom prst="rect">
          <a:avLst/>
        </a:prstGeom>
        <a:solidFill>
          <a:schemeClr val="accent4">
            <a:lumMod val="75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7692" tIns="88900" rIns="88900" bIns="88900" numCol="1" spcCol="1270" anchor="ctr" anchorCtr="0">
          <a:noAutofit/>
        </a:bodyPr>
        <a:lstStyle/>
        <a:p>
          <a:pPr marL="0" lvl="0" indent="0" algn="l" defTabSz="1555750">
            <a:lnSpc>
              <a:spcPct val="90000"/>
            </a:lnSpc>
            <a:spcBef>
              <a:spcPct val="0"/>
            </a:spcBef>
            <a:spcAft>
              <a:spcPct val="35000"/>
            </a:spcAft>
            <a:buNone/>
          </a:pPr>
          <a:r>
            <a:rPr lang="en-US" sz="3500" b="1" kern="1200" dirty="0"/>
            <a:t>DEFICIT OF DECISION DATA IN AFRICA </a:t>
          </a:r>
          <a:endParaRPr lang="en-US" sz="3500" kern="1200" dirty="0"/>
        </a:p>
      </dsp:txBody>
      <dsp:txXfrm>
        <a:off x="497795" y="3387389"/>
        <a:ext cx="10032718" cy="677407"/>
      </dsp:txXfrm>
    </dsp:sp>
    <dsp:sp modelId="{5DCD5A8D-1F29-47FC-AD20-BE5CFD67D461}">
      <dsp:nvSpPr>
        <dsp:cNvPr id="0" name=""/>
        <dsp:cNvSpPr/>
      </dsp:nvSpPr>
      <dsp:spPr>
        <a:xfrm>
          <a:off x="74416" y="3302713"/>
          <a:ext cx="846759" cy="846759"/>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08995E-5828-4C22-AB45-5EF74BC5E42F}">
      <dsp:nvSpPr>
        <dsp:cNvPr id="0" name=""/>
        <dsp:cNvSpPr/>
      </dsp:nvSpPr>
      <dsp:spPr>
        <a:xfrm>
          <a:off x="-5067218" y="-762771"/>
          <a:ext cx="5928868" cy="5928868"/>
        </a:xfrm>
        <a:prstGeom prst="blockArc">
          <a:avLst>
            <a:gd name="adj1" fmla="val 18900000"/>
            <a:gd name="adj2" fmla="val 2700000"/>
            <a:gd name="adj3" fmla="val 364"/>
          </a:avLst>
        </a:pr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311771F-D28A-4330-990F-785FFBBB726D}">
      <dsp:nvSpPr>
        <dsp:cNvPr id="0" name=""/>
        <dsp:cNvSpPr/>
      </dsp:nvSpPr>
      <dsp:spPr>
        <a:xfrm>
          <a:off x="299401" y="202295"/>
          <a:ext cx="10320089" cy="688254"/>
        </a:xfrm>
        <a:prstGeom prst="rect">
          <a:avLst/>
        </a:prstGeom>
        <a:solidFill>
          <a:schemeClr val="accent2">
            <a:lumMod val="60000"/>
            <a:lumOff val="4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47570" tIns="91440" rIns="91440" bIns="91440" numCol="1" spcCol="1270" anchor="ctr" anchorCtr="0">
          <a:noAutofit/>
        </a:bodyPr>
        <a:lstStyle/>
        <a:p>
          <a:pPr marL="0" lvl="0" indent="0" algn="l" defTabSz="1600200">
            <a:lnSpc>
              <a:spcPct val="90000"/>
            </a:lnSpc>
            <a:spcBef>
              <a:spcPct val="0"/>
            </a:spcBef>
            <a:spcAft>
              <a:spcPct val="35000"/>
            </a:spcAft>
            <a:buNone/>
          </a:pPr>
          <a:r>
            <a:rPr lang="en-US" sz="3600" b="1" kern="1200" dirty="0"/>
            <a:t>NETWORK SECURITY THREAT</a:t>
          </a:r>
          <a:endParaRPr lang="en-US" sz="3600" kern="1200" dirty="0"/>
        </a:p>
      </dsp:txBody>
      <dsp:txXfrm>
        <a:off x="299401" y="202295"/>
        <a:ext cx="10320089" cy="688254"/>
      </dsp:txXfrm>
    </dsp:sp>
    <dsp:sp modelId="{297C065C-ECF8-4155-BD3A-44891D73B8E4}">
      <dsp:nvSpPr>
        <dsp:cNvPr id="0" name=""/>
        <dsp:cNvSpPr/>
      </dsp:nvSpPr>
      <dsp:spPr>
        <a:xfrm>
          <a:off x="0" y="60946"/>
          <a:ext cx="1403321" cy="1225303"/>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08995E-5828-4C22-AB45-5EF74BC5E42F}">
      <dsp:nvSpPr>
        <dsp:cNvPr id="0" name=""/>
        <dsp:cNvSpPr/>
      </dsp:nvSpPr>
      <dsp:spPr>
        <a:xfrm>
          <a:off x="-5497809" y="-830369"/>
          <a:ext cx="6457070" cy="6457070"/>
        </a:xfrm>
        <a:prstGeom prst="blockArc">
          <a:avLst>
            <a:gd name="adj1" fmla="val 18900000"/>
            <a:gd name="adj2" fmla="val 2700000"/>
            <a:gd name="adj3" fmla="val 335"/>
          </a:avLst>
        </a:pr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847D771-AD91-40A9-B584-0F6D5B0DF983}">
      <dsp:nvSpPr>
        <dsp:cNvPr id="0" name=""/>
        <dsp:cNvSpPr/>
      </dsp:nvSpPr>
      <dsp:spPr>
        <a:xfrm>
          <a:off x="294710" y="203453"/>
          <a:ext cx="10481130" cy="748066"/>
        </a:xfrm>
        <a:prstGeom prst="rect">
          <a:avLst/>
        </a:prstGeom>
        <a:solidFill>
          <a:srgbClr val="0070C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3544" tIns="86360" rIns="86360" bIns="86360" numCol="1" spcCol="1270" anchor="ctr" anchorCtr="0">
          <a:noAutofit/>
        </a:bodyPr>
        <a:lstStyle/>
        <a:p>
          <a:pPr marL="0" lvl="0" indent="0" algn="l" defTabSz="1511300">
            <a:lnSpc>
              <a:spcPct val="90000"/>
            </a:lnSpc>
            <a:spcBef>
              <a:spcPct val="0"/>
            </a:spcBef>
            <a:spcAft>
              <a:spcPct val="35000"/>
            </a:spcAft>
            <a:buNone/>
          </a:pPr>
          <a:r>
            <a:rPr lang="en-US" sz="3400" b="1" kern="1200" dirty="0"/>
            <a:t>INADEQUATE &amp; COSTLY INFRASTRUCTURE </a:t>
          </a:r>
          <a:endParaRPr lang="en-US" sz="3400" kern="1200" dirty="0"/>
        </a:p>
      </dsp:txBody>
      <dsp:txXfrm>
        <a:off x="294710" y="203453"/>
        <a:ext cx="10481130" cy="748066"/>
      </dsp:txXfrm>
    </dsp:sp>
    <dsp:sp modelId="{6170BACF-1A06-40DB-80A3-2ABB025F9E66}">
      <dsp:nvSpPr>
        <dsp:cNvPr id="0" name=""/>
        <dsp:cNvSpPr/>
      </dsp:nvSpPr>
      <dsp:spPr>
        <a:xfrm>
          <a:off x="0" y="79032"/>
          <a:ext cx="1578274" cy="1510930"/>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08995E-5828-4C22-AB45-5EF74BC5E42F}">
      <dsp:nvSpPr>
        <dsp:cNvPr id="0" name=""/>
        <dsp:cNvSpPr/>
      </dsp:nvSpPr>
      <dsp:spPr>
        <a:xfrm>
          <a:off x="-6005899" y="-922930"/>
          <a:ext cx="7180342" cy="7180342"/>
        </a:xfrm>
        <a:prstGeom prst="blockArc">
          <a:avLst>
            <a:gd name="adj1" fmla="val 18900000"/>
            <a:gd name="adj2" fmla="val 2700000"/>
            <a:gd name="adj3" fmla="val 301"/>
          </a:avLst>
        </a:pr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86BEFCF-0576-43C0-BC13-E74917CD8FA9}">
      <dsp:nvSpPr>
        <dsp:cNvPr id="0" name=""/>
        <dsp:cNvSpPr/>
      </dsp:nvSpPr>
      <dsp:spPr>
        <a:xfrm>
          <a:off x="480461" y="186485"/>
          <a:ext cx="10143218" cy="800081"/>
        </a:xfrm>
        <a:prstGeom prst="rect">
          <a:avLst/>
        </a:prstGeom>
        <a:solidFill>
          <a:schemeClr val="accent4">
            <a:lumMod val="75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17122" tIns="86360" rIns="86360" bIns="86360" numCol="1" spcCol="1270" anchor="ctr" anchorCtr="0">
          <a:noAutofit/>
        </a:bodyPr>
        <a:lstStyle/>
        <a:p>
          <a:pPr marL="0" lvl="0" indent="0" algn="l" defTabSz="1511300">
            <a:lnSpc>
              <a:spcPct val="90000"/>
            </a:lnSpc>
            <a:spcBef>
              <a:spcPct val="0"/>
            </a:spcBef>
            <a:spcAft>
              <a:spcPct val="35000"/>
            </a:spcAft>
            <a:buNone/>
          </a:pPr>
          <a:r>
            <a:rPr lang="en-US" sz="3400" b="1" kern="1200" dirty="0"/>
            <a:t>DEFICIT OF DECISION DATA IN AFRICA </a:t>
          </a:r>
          <a:endParaRPr lang="en-US" sz="3400" kern="1200" dirty="0"/>
        </a:p>
      </dsp:txBody>
      <dsp:txXfrm>
        <a:off x="480461" y="186485"/>
        <a:ext cx="10143218" cy="800081"/>
      </dsp:txXfrm>
    </dsp:sp>
    <dsp:sp modelId="{5DCD5A8D-1F29-47FC-AD20-BE5CFD67D461}">
      <dsp:nvSpPr>
        <dsp:cNvPr id="0" name=""/>
        <dsp:cNvSpPr/>
      </dsp:nvSpPr>
      <dsp:spPr>
        <a:xfrm>
          <a:off x="0" y="0"/>
          <a:ext cx="1708977" cy="1633387"/>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B10D23-F0DC-407E-8F12-BF09E7E0AAC4}">
      <dsp:nvSpPr>
        <dsp:cNvPr id="0" name=""/>
        <dsp:cNvSpPr/>
      </dsp:nvSpPr>
      <dsp:spPr>
        <a:xfrm rot="16200000">
          <a:off x="-1044562" y="1047115"/>
          <a:ext cx="4599782" cy="2505551"/>
        </a:xfrm>
        <a:prstGeom prst="flowChartManualOperation">
          <a:avLst/>
        </a:prstGeom>
        <a:gradFill rotWithShape="0">
          <a:gsLst>
            <a:gs pos="0">
              <a:schemeClr val="accent1">
                <a:hueOff val="0"/>
                <a:satOff val="0"/>
                <a:lumOff val="0"/>
                <a:alphaOff val="0"/>
                <a:satMod val="100000"/>
                <a:lumMod val="100000"/>
              </a:schemeClr>
            </a:gs>
            <a:gs pos="50000">
              <a:schemeClr val="accent1">
                <a:hueOff val="0"/>
                <a:satOff val="0"/>
                <a:lumOff val="0"/>
                <a:alphaOff val="0"/>
                <a:shade val="99000"/>
                <a:satMod val="105000"/>
                <a:lumMod val="100000"/>
              </a:schemeClr>
            </a:gs>
            <a:gs pos="100000">
              <a:schemeClr val="accent1">
                <a:hueOff val="0"/>
                <a:satOff val="0"/>
                <a:lumOff val="0"/>
                <a:alphaOff val="0"/>
                <a:shade val="98000"/>
                <a:satMod val="105000"/>
                <a:lumMod val="100000"/>
              </a:schemeClr>
            </a:gs>
          </a:gsLst>
          <a:lin ang="5400000" scaled="0"/>
        </a:gradFill>
        <a:ln>
          <a:noFill/>
        </a:ln>
        <a:effectLst>
          <a:outerShdw blurRad="38100" dist="12700" dir="5400000" algn="ctr" rotWithShape="0">
            <a:srgbClr val="000000">
              <a:alpha val="63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9700" tIns="0" rIns="139823" bIns="0" numCol="1" spcCol="1270" anchor="ctr" anchorCtr="0">
          <a:noAutofit/>
        </a:bodyPr>
        <a:lstStyle/>
        <a:p>
          <a:pPr marL="0" lvl="0" indent="0" algn="ctr" defTabSz="977900">
            <a:lnSpc>
              <a:spcPct val="90000"/>
            </a:lnSpc>
            <a:spcBef>
              <a:spcPct val="0"/>
            </a:spcBef>
            <a:spcAft>
              <a:spcPct val="35000"/>
            </a:spcAft>
            <a:buNone/>
          </a:pPr>
          <a:r>
            <a:rPr lang="en-US" sz="2200" b="1" kern="1200" dirty="0"/>
            <a:t>INCREASED DIGITALIZATION, AUTOMATION AND ANALYSIS</a:t>
          </a:r>
        </a:p>
        <a:p>
          <a:pPr marL="0" lvl="0" indent="0" algn="ctr" defTabSz="977900">
            <a:lnSpc>
              <a:spcPct val="90000"/>
            </a:lnSpc>
            <a:spcBef>
              <a:spcPct val="0"/>
            </a:spcBef>
            <a:spcAft>
              <a:spcPct val="35000"/>
            </a:spcAft>
            <a:buNone/>
          </a:pPr>
          <a:endParaRPr lang="en-US" sz="2200" kern="1200" dirty="0"/>
        </a:p>
      </dsp:txBody>
      <dsp:txXfrm rot="5400000">
        <a:off x="2553" y="919956"/>
        <a:ext cx="2505551" cy="2759870"/>
      </dsp:txXfrm>
    </dsp:sp>
    <dsp:sp modelId="{99514265-7AF9-489C-A602-6D345787C9C9}">
      <dsp:nvSpPr>
        <dsp:cNvPr id="0" name=""/>
        <dsp:cNvSpPr/>
      </dsp:nvSpPr>
      <dsp:spPr>
        <a:xfrm rot="16200000">
          <a:off x="1648905" y="1047115"/>
          <a:ext cx="4599782" cy="2505551"/>
        </a:xfrm>
        <a:prstGeom prst="flowChartManualOperation">
          <a:avLst/>
        </a:prstGeom>
        <a:gradFill rotWithShape="0">
          <a:gsLst>
            <a:gs pos="0">
              <a:schemeClr val="accent1">
                <a:hueOff val="0"/>
                <a:satOff val="0"/>
                <a:lumOff val="0"/>
                <a:alphaOff val="0"/>
                <a:satMod val="100000"/>
                <a:lumMod val="100000"/>
              </a:schemeClr>
            </a:gs>
            <a:gs pos="50000">
              <a:schemeClr val="accent1">
                <a:hueOff val="0"/>
                <a:satOff val="0"/>
                <a:lumOff val="0"/>
                <a:alphaOff val="0"/>
                <a:shade val="99000"/>
                <a:satMod val="105000"/>
                <a:lumMod val="100000"/>
              </a:schemeClr>
            </a:gs>
            <a:gs pos="100000">
              <a:schemeClr val="accent1">
                <a:hueOff val="0"/>
                <a:satOff val="0"/>
                <a:lumOff val="0"/>
                <a:alphaOff val="0"/>
                <a:shade val="98000"/>
                <a:satMod val="105000"/>
                <a:lumMod val="100000"/>
              </a:schemeClr>
            </a:gs>
          </a:gsLst>
          <a:lin ang="5400000" scaled="0"/>
        </a:gradFill>
        <a:ln>
          <a:noFill/>
        </a:ln>
        <a:effectLst>
          <a:outerShdw blurRad="38100" dist="12700" dir="5400000" algn="ctr" rotWithShape="0">
            <a:srgbClr val="000000">
              <a:alpha val="63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9700" tIns="0" rIns="139823" bIns="0" numCol="1" spcCol="1270" anchor="ctr" anchorCtr="0">
          <a:noAutofit/>
        </a:bodyPr>
        <a:lstStyle/>
        <a:p>
          <a:pPr marL="0" lvl="0" indent="0" algn="ctr" defTabSz="977900">
            <a:lnSpc>
              <a:spcPct val="90000"/>
            </a:lnSpc>
            <a:spcBef>
              <a:spcPct val="0"/>
            </a:spcBef>
            <a:spcAft>
              <a:spcPct val="35000"/>
            </a:spcAft>
            <a:buNone/>
          </a:pPr>
          <a:r>
            <a:rPr lang="en-US" sz="2200" b="1" kern="1200" dirty="0"/>
            <a:t>BOARDERLESS SCHOOLS BEYOND GEOGRAPHIC BOUNDARIES</a:t>
          </a:r>
        </a:p>
      </dsp:txBody>
      <dsp:txXfrm rot="5400000">
        <a:off x="2696020" y="919956"/>
        <a:ext cx="2505551" cy="2759870"/>
      </dsp:txXfrm>
    </dsp:sp>
    <dsp:sp modelId="{7B430CAB-10D2-4B0E-B117-8529EA6ED73A}">
      <dsp:nvSpPr>
        <dsp:cNvPr id="0" name=""/>
        <dsp:cNvSpPr/>
      </dsp:nvSpPr>
      <dsp:spPr>
        <a:xfrm rot="16200000">
          <a:off x="4342374" y="1047115"/>
          <a:ext cx="4599782" cy="2505551"/>
        </a:xfrm>
        <a:prstGeom prst="flowChartManualOperation">
          <a:avLst/>
        </a:prstGeom>
        <a:gradFill rotWithShape="0">
          <a:gsLst>
            <a:gs pos="0">
              <a:schemeClr val="accent1">
                <a:hueOff val="0"/>
                <a:satOff val="0"/>
                <a:lumOff val="0"/>
                <a:alphaOff val="0"/>
                <a:satMod val="100000"/>
                <a:lumMod val="100000"/>
              </a:schemeClr>
            </a:gs>
            <a:gs pos="50000">
              <a:schemeClr val="accent1">
                <a:hueOff val="0"/>
                <a:satOff val="0"/>
                <a:lumOff val="0"/>
                <a:alphaOff val="0"/>
                <a:shade val="99000"/>
                <a:satMod val="105000"/>
                <a:lumMod val="100000"/>
              </a:schemeClr>
            </a:gs>
            <a:gs pos="100000">
              <a:schemeClr val="accent1">
                <a:hueOff val="0"/>
                <a:satOff val="0"/>
                <a:lumOff val="0"/>
                <a:alphaOff val="0"/>
                <a:shade val="98000"/>
                <a:satMod val="105000"/>
                <a:lumMod val="100000"/>
              </a:schemeClr>
            </a:gs>
          </a:gsLst>
          <a:lin ang="5400000" scaled="0"/>
        </a:gradFill>
        <a:ln>
          <a:noFill/>
        </a:ln>
        <a:effectLst>
          <a:outerShdw blurRad="38100" dist="12700" dir="5400000" algn="ctr" rotWithShape="0">
            <a:srgbClr val="000000">
              <a:alpha val="63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9700" tIns="0" rIns="139823" bIns="0" numCol="1" spcCol="1270" anchor="ctr" anchorCtr="0">
          <a:noAutofit/>
        </a:bodyPr>
        <a:lstStyle/>
        <a:p>
          <a:pPr marL="0" lvl="0" indent="0" algn="ctr" defTabSz="977900">
            <a:lnSpc>
              <a:spcPct val="90000"/>
            </a:lnSpc>
            <a:spcBef>
              <a:spcPct val="0"/>
            </a:spcBef>
            <a:spcAft>
              <a:spcPct val="35000"/>
            </a:spcAft>
            <a:buNone/>
          </a:pPr>
          <a:r>
            <a:rPr lang="en-US" sz="2200" b="1" kern="1200" dirty="0"/>
            <a:t>NEW &amp; FLEXIBLE CAREER </a:t>
          </a:r>
        </a:p>
        <a:p>
          <a:pPr marL="0" lvl="0" indent="0" algn="ctr" defTabSz="977900">
            <a:lnSpc>
              <a:spcPct val="90000"/>
            </a:lnSpc>
            <a:spcBef>
              <a:spcPct val="0"/>
            </a:spcBef>
            <a:spcAft>
              <a:spcPct val="35000"/>
            </a:spcAft>
            <a:buNone/>
          </a:pPr>
          <a:r>
            <a:rPr lang="en-US" sz="2200" b="1" kern="1200" dirty="0"/>
            <a:t> OPPORTUNITIES</a:t>
          </a:r>
        </a:p>
        <a:p>
          <a:pPr marL="0" lvl="0" indent="0" algn="ctr" defTabSz="977900">
            <a:lnSpc>
              <a:spcPct val="90000"/>
            </a:lnSpc>
            <a:spcBef>
              <a:spcPct val="0"/>
            </a:spcBef>
            <a:spcAft>
              <a:spcPct val="35000"/>
            </a:spcAft>
            <a:buNone/>
          </a:pPr>
          <a:endParaRPr lang="en-US" sz="2200" kern="1200" dirty="0"/>
        </a:p>
      </dsp:txBody>
      <dsp:txXfrm rot="5400000">
        <a:off x="5389489" y="919956"/>
        <a:ext cx="2505551" cy="2759870"/>
      </dsp:txXfrm>
    </dsp:sp>
    <dsp:sp modelId="{DC256AAB-E2ED-477D-86C8-A707C8A0228E}">
      <dsp:nvSpPr>
        <dsp:cNvPr id="0" name=""/>
        <dsp:cNvSpPr/>
      </dsp:nvSpPr>
      <dsp:spPr>
        <a:xfrm rot="16200000">
          <a:off x="7035840" y="1047115"/>
          <a:ext cx="4599782" cy="2505551"/>
        </a:xfrm>
        <a:prstGeom prst="flowChartManualOperation">
          <a:avLst/>
        </a:prstGeom>
        <a:gradFill rotWithShape="0">
          <a:gsLst>
            <a:gs pos="0">
              <a:schemeClr val="accent1">
                <a:hueOff val="0"/>
                <a:satOff val="0"/>
                <a:lumOff val="0"/>
                <a:alphaOff val="0"/>
                <a:satMod val="100000"/>
                <a:lumMod val="100000"/>
              </a:schemeClr>
            </a:gs>
            <a:gs pos="50000">
              <a:schemeClr val="accent1">
                <a:hueOff val="0"/>
                <a:satOff val="0"/>
                <a:lumOff val="0"/>
                <a:alphaOff val="0"/>
                <a:shade val="99000"/>
                <a:satMod val="105000"/>
                <a:lumMod val="100000"/>
              </a:schemeClr>
            </a:gs>
            <a:gs pos="100000">
              <a:schemeClr val="accent1">
                <a:hueOff val="0"/>
                <a:satOff val="0"/>
                <a:lumOff val="0"/>
                <a:alphaOff val="0"/>
                <a:shade val="98000"/>
                <a:satMod val="105000"/>
                <a:lumMod val="100000"/>
              </a:schemeClr>
            </a:gs>
          </a:gsLst>
          <a:lin ang="5400000" scaled="0"/>
        </a:gradFill>
        <a:ln>
          <a:noFill/>
        </a:ln>
        <a:effectLst>
          <a:outerShdw blurRad="38100" dist="12700" dir="5400000" algn="ctr" rotWithShape="0">
            <a:srgbClr val="000000">
              <a:alpha val="63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9700" tIns="0" rIns="139823" bIns="0" numCol="1" spcCol="1270" anchor="ctr" anchorCtr="0">
          <a:noAutofit/>
        </a:bodyPr>
        <a:lstStyle/>
        <a:p>
          <a:pPr marL="0" lvl="0" indent="0" algn="ctr" defTabSz="977900">
            <a:lnSpc>
              <a:spcPct val="90000"/>
            </a:lnSpc>
            <a:spcBef>
              <a:spcPct val="0"/>
            </a:spcBef>
            <a:spcAft>
              <a:spcPct val="35000"/>
            </a:spcAft>
            <a:buNone/>
          </a:pPr>
          <a:r>
            <a:rPr lang="en-US" sz="2200" b="1" kern="1200" dirty="0"/>
            <a:t>IMPROVED BUSINESS </a:t>
          </a:r>
        </a:p>
        <a:p>
          <a:pPr marL="0" lvl="0" indent="0" algn="ctr" defTabSz="977900">
            <a:lnSpc>
              <a:spcPct val="90000"/>
            </a:lnSpc>
            <a:spcBef>
              <a:spcPct val="0"/>
            </a:spcBef>
            <a:spcAft>
              <a:spcPct val="35000"/>
            </a:spcAft>
            <a:buNone/>
          </a:pPr>
          <a:r>
            <a:rPr lang="en-US" sz="2200" b="1" kern="1200" dirty="0"/>
            <a:t> CONTINUITY </a:t>
          </a:r>
        </a:p>
        <a:p>
          <a:pPr marL="0" lvl="0" indent="0" algn="ctr" defTabSz="977900">
            <a:lnSpc>
              <a:spcPct val="90000"/>
            </a:lnSpc>
            <a:spcBef>
              <a:spcPct val="0"/>
            </a:spcBef>
            <a:spcAft>
              <a:spcPct val="35000"/>
            </a:spcAft>
            <a:buNone/>
          </a:pPr>
          <a:endParaRPr lang="en-US" sz="2200" kern="1200" dirty="0"/>
        </a:p>
      </dsp:txBody>
      <dsp:txXfrm rot="5400000">
        <a:off x="8082955" y="919956"/>
        <a:ext cx="2505551" cy="275987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B10D23-F0DC-407E-8F12-BF09E7E0AAC4}">
      <dsp:nvSpPr>
        <dsp:cNvPr id="0" name=""/>
        <dsp:cNvSpPr/>
      </dsp:nvSpPr>
      <dsp:spPr>
        <a:xfrm rot="16200000">
          <a:off x="-722224" y="722224"/>
          <a:ext cx="4087905" cy="2643456"/>
        </a:xfrm>
        <a:prstGeom prst="flowChartManualOperation">
          <a:avLst/>
        </a:prstGeom>
        <a:solidFill>
          <a:schemeClr val="accent4">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46050" tIns="0" rIns="144859" bIns="0" numCol="1" spcCol="1270" anchor="ctr" anchorCtr="0">
          <a:noAutofit/>
        </a:bodyPr>
        <a:lstStyle/>
        <a:p>
          <a:pPr marL="0" lvl="0" indent="0" algn="ctr" defTabSz="1022350">
            <a:lnSpc>
              <a:spcPct val="90000"/>
            </a:lnSpc>
            <a:spcBef>
              <a:spcPct val="0"/>
            </a:spcBef>
            <a:spcAft>
              <a:spcPct val="35000"/>
            </a:spcAft>
            <a:buNone/>
          </a:pPr>
          <a:r>
            <a:rPr lang="en-US" sz="2300" b="1" kern="1200" dirty="0"/>
            <a:t>INCREASED DIGITALIZATION, AUTOMATION AND ANALYSIS</a:t>
          </a:r>
        </a:p>
        <a:p>
          <a:pPr marL="0" lvl="0" indent="0" algn="ctr" defTabSz="1022350">
            <a:lnSpc>
              <a:spcPct val="90000"/>
            </a:lnSpc>
            <a:spcBef>
              <a:spcPct val="0"/>
            </a:spcBef>
            <a:spcAft>
              <a:spcPct val="35000"/>
            </a:spcAft>
            <a:buNone/>
          </a:pPr>
          <a:endParaRPr lang="en-US" sz="2300" kern="1200" dirty="0"/>
        </a:p>
      </dsp:txBody>
      <dsp:txXfrm rot="5400000">
        <a:off x="1" y="817580"/>
        <a:ext cx="2643456" cy="245274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514265-7AF9-489C-A602-6D345787C9C9}">
      <dsp:nvSpPr>
        <dsp:cNvPr id="0" name=""/>
        <dsp:cNvSpPr/>
      </dsp:nvSpPr>
      <dsp:spPr>
        <a:xfrm rot="16200000">
          <a:off x="-723528" y="723528"/>
          <a:ext cx="4410634" cy="2963578"/>
        </a:xfrm>
        <a:prstGeom prst="flowChartManualOperation">
          <a:avLst/>
        </a:prstGeom>
        <a:solidFill>
          <a:schemeClr val="accent5">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90500" tIns="0" rIns="192484" bIns="0" numCol="1" spcCol="1270" anchor="ctr" anchorCtr="0">
          <a:noAutofit/>
        </a:bodyPr>
        <a:lstStyle/>
        <a:p>
          <a:pPr marL="0" lvl="0" indent="0" algn="ctr" defTabSz="1333500">
            <a:lnSpc>
              <a:spcPct val="90000"/>
            </a:lnSpc>
            <a:spcBef>
              <a:spcPct val="0"/>
            </a:spcBef>
            <a:spcAft>
              <a:spcPct val="35000"/>
            </a:spcAft>
            <a:buNone/>
          </a:pPr>
          <a:r>
            <a:rPr lang="en-US" sz="3000" b="1" kern="1200" dirty="0"/>
            <a:t>EDUCATION BEYOND GEOGRAPHIC BOUNDARIES</a:t>
          </a:r>
          <a:endParaRPr lang="en-US" sz="3000" kern="1200" dirty="0"/>
        </a:p>
      </dsp:txBody>
      <dsp:txXfrm rot="5400000">
        <a:off x="0" y="882127"/>
        <a:ext cx="2963578" cy="264638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430CAB-10D2-4B0E-B117-8529EA6ED73A}">
      <dsp:nvSpPr>
        <dsp:cNvPr id="0" name=""/>
        <dsp:cNvSpPr/>
      </dsp:nvSpPr>
      <dsp:spPr>
        <a:xfrm rot="16200000">
          <a:off x="-716048" y="716048"/>
          <a:ext cx="3997195" cy="2565098"/>
        </a:xfrm>
        <a:prstGeom prst="flowChartManualOperation">
          <a:avLst/>
        </a:prstGeom>
        <a:solidFill>
          <a:schemeClr val="accent6">
            <a:shade val="50000"/>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52400" tIns="0" rIns="150813" bIns="0" numCol="1" spcCol="1270" anchor="ctr" anchorCtr="0">
          <a:noAutofit/>
        </a:bodyPr>
        <a:lstStyle/>
        <a:p>
          <a:pPr marL="0" lvl="0" indent="0" algn="ctr" defTabSz="1066800">
            <a:lnSpc>
              <a:spcPct val="90000"/>
            </a:lnSpc>
            <a:spcBef>
              <a:spcPct val="0"/>
            </a:spcBef>
            <a:spcAft>
              <a:spcPct val="35000"/>
            </a:spcAft>
            <a:buNone/>
          </a:pPr>
          <a:r>
            <a:rPr lang="en-US" sz="2400" b="1" kern="1200" dirty="0"/>
            <a:t>NEW &amp; FLEXIBLE CAREER OPPORTUNITIES</a:t>
          </a:r>
        </a:p>
        <a:p>
          <a:pPr marL="0" lvl="0" indent="0" algn="ctr" defTabSz="1066800">
            <a:lnSpc>
              <a:spcPct val="90000"/>
            </a:lnSpc>
            <a:spcBef>
              <a:spcPct val="0"/>
            </a:spcBef>
            <a:spcAft>
              <a:spcPct val="35000"/>
            </a:spcAft>
            <a:buNone/>
          </a:pPr>
          <a:endParaRPr lang="en-US" sz="2400" kern="1200" dirty="0"/>
        </a:p>
      </dsp:txBody>
      <dsp:txXfrm rot="5400000">
        <a:off x="1" y="799438"/>
        <a:ext cx="2565098" cy="2398317"/>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10.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59198C-0A32-4435-BBE0-4E01C5813D09}" type="datetimeFigureOut">
              <a:rPr lang="en-US" smtClean="0"/>
              <a:t>11/22/2020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8515FE-CE53-4B56-9C96-1C7D22C46B47}" type="slidenum">
              <a:rPr lang="en-US" smtClean="0"/>
              <a:t>‹#›</a:t>
            </a:fld>
            <a:endParaRPr lang="en-US"/>
          </a:p>
        </p:txBody>
      </p:sp>
    </p:spTree>
    <p:extLst>
      <p:ext uri="{BB962C8B-B14F-4D97-AF65-F5344CB8AC3E}">
        <p14:creationId xmlns:p14="http://schemas.microsoft.com/office/powerpoint/2010/main" val="620022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 /><Relationship Id="rId1" Type="http://schemas.openxmlformats.org/officeDocument/2006/relationships/notesMaster" Target="../notesMasters/notesMaster1.xml" /></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600" dirty="0"/>
          </a:p>
        </p:txBody>
      </p:sp>
      <p:sp>
        <p:nvSpPr>
          <p:cNvPr id="4" name="Slide Number Placeholder 3"/>
          <p:cNvSpPr>
            <a:spLocks noGrp="1"/>
          </p:cNvSpPr>
          <p:nvPr>
            <p:ph type="sldNum" sz="quarter" idx="5"/>
          </p:nvPr>
        </p:nvSpPr>
        <p:spPr/>
        <p:txBody>
          <a:bodyPr/>
          <a:lstStyle/>
          <a:p>
            <a:fld id="{EC8515FE-CE53-4B56-9C96-1C7D22C46B47}" type="slidenum">
              <a:rPr lang="en-US" smtClean="0"/>
              <a:t>4</a:t>
            </a:fld>
            <a:endParaRPr lang="en-US"/>
          </a:p>
        </p:txBody>
      </p:sp>
    </p:spTree>
    <p:extLst>
      <p:ext uri="{BB962C8B-B14F-4D97-AF65-F5344CB8AC3E}">
        <p14:creationId xmlns:p14="http://schemas.microsoft.com/office/powerpoint/2010/main" val="4672232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600" dirty="0"/>
          </a:p>
        </p:txBody>
      </p:sp>
      <p:sp>
        <p:nvSpPr>
          <p:cNvPr id="4" name="Slide Number Placeholder 3"/>
          <p:cNvSpPr>
            <a:spLocks noGrp="1"/>
          </p:cNvSpPr>
          <p:nvPr>
            <p:ph type="sldNum" sz="quarter" idx="5"/>
          </p:nvPr>
        </p:nvSpPr>
        <p:spPr/>
        <p:txBody>
          <a:bodyPr/>
          <a:lstStyle/>
          <a:p>
            <a:fld id="{EC8515FE-CE53-4B56-9C96-1C7D22C46B47}" type="slidenum">
              <a:rPr lang="en-US" smtClean="0"/>
              <a:t>13</a:t>
            </a:fld>
            <a:endParaRPr lang="en-US"/>
          </a:p>
        </p:txBody>
      </p:sp>
    </p:spTree>
    <p:extLst>
      <p:ext uri="{BB962C8B-B14F-4D97-AF65-F5344CB8AC3E}">
        <p14:creationId xmlns:p14="http://schemas.microsoft.com/office/powerpoint/2010/main" val="16905044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chemeClr val="accent2"/>
                </a:solidFill>
              </a:rPr>
              <a:t>Font size too small. </a:t>
            </a:r>
          </a:p>
          <a:p>
            <a:endParaRPr lang="en-US" sz="1200" dirty="0">
              <a:solidFill>
                <a:schemeClr val="accent2"/>
              </a:solidFill>
            </a:endParaRPr>
          </a:p>
          <a:p>
            <a:r>
              <a:rPr lang="en-US" sz="1200" dirty="0">
                <a:solidFill>
                  <a:schemeClr val="accent2"/>
                </a:solidFill>
              </a:rPr>
              <a:t>The example under connectivity is more of increased income. Not about geography</a:t>
            </a:r>
          </a:p>
          <a:p>
            <a:r>
              <a:rPr lang="en-US" sz="1200" dirty="0">
                <a:solidFill>
                  <a:schemeClr val="accent2"/>
                </a:solidFill>
              </a:rPr>
              <a:t>Increased digitization, etc. People want to know how that affects them, currently it is about big companies from this slides. Don’t forget that our focus is opportunities for people, most especially in education. Can you think about distance learning? Online </a:t>
            </a:r>
            <a:r>
              <a:rPr lang="en-US" sz="1200" dirty="0" err="1">
                <a:solidFill>
                  <a:schemeClr val="accent2"/>
                </a:solidFill>
              </a:rPr>
              <a:t>coiaching</a:t>
            </a:r>
            <a:r>
              <a:rPr lang="en-US" sz="1200" dirty="0">
                <a:solidFill>
                  <a:schemeClr val="accent2"/>
                </a:solidFill>
              </a:rPr>
              <a:t> classes, </a:t>
            </a:r>
            <a:r>
              <a:rPr lang="en-US" sz="1200" dirty="0" err="1">
                <a:solidFill>
                  <a:schemeClr val="accent2"/>
                </a:solidFill>
              </a:rPr>
              <a:t>etc</a:t>
            </a:r>
            <a:endParaRPr lang="en-US" sz="1200" dirty="0">
              <a:solidFill>
                <a:schemeClr val="accent2"/>
              </a:solidFill>
            </a:endParaRPr>
          </a:p>
        </p:txBody>
      </p:sp>
      <p:sp>
        <p:nvSpPr>
          <p:cNvPr id="4" name="Slide Number Placeholder 3"/>
          <p:cNvSpPr>
            <a:spLocks noGrp="1"/>
          </p:cNvSpPr>
          <p:nvPr>
            <p:ph type="sldNum" sz="quarter" idx="5"/>
          </p:nvPr>
        </p:nvSpPr>
        <p:spPr/>
        <p:txBody>
          <a:bodyPr/>
          <a:lstStyle/>
          <a:p>
            <a:fld id="{EC8515FE-CE53-4B56-9C96-1C7D22C46B47}" type="slidenum">
              <a:rPr lang="en-US" smtClean="0"/>
              <a:t>14</a:t>
            </a:fld>
            <a:endParaRPr lang="en-US"/>
          </a:p>
        </p:txBody>
      </p:sp>
    </p:spTree>
    <p:extLst>
      <p:ext uri="{BB962C8B-B14F-4D97-AF65-F5344CB8AC3E}">
        <p14:creationId xmlns:p14="http://schemas.microsoft.com/office/powerpoint/2010/main" val="14168682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dirty="0">
                <a:solidFill>
                  <a:srgbClr val="000000"/>
                </a:solidFill>
                <a:effectLst/>
                <a:latin typeface="ubuntu"/>
              </a:rPr>
              <a:t>Today, as we stare at a new normal where physical interactions are replaced by virtual existence, we realize that we need more action on digital inclusion and we need it </a:t>
            </a:r>
            <a:r>
              <a:rPr lang="en-US" b="0" dirty="0" err="1">
                <a:solidFill>
                  <a:srgbClr val="000000"/>
                </a:solidFill>
                <a:effectLst/>
                <a:latin typeface="ubuntu"/>
              </a:rPr>
              <a:t>now.With</a:t>
            </a:r>
            <a:r>
              <a:rPr lang="en-US" b="0" dirty="0">
                <a:solidFill>
                  <a:srgbClr val="000000"/>
                </a:solidFill>
                <a:effectLst/>
                <a:latin typeface="ubuntu"/>
              </a:rPr>
              <a:t> a large section of global population still lacking basic digital skills, are we ready to move online as a society? Probably not.</a:t>
            </a:r>
          </a:p>
          <a:p>
            <a:endParaRPr lang="en-US" dirty="0">
              <a:solidFill>
                <a:schemeClr val="accent2"/>
              </a:solidFill>
            </a:endParaRPr>
          </a:p>
          <a:p>
            <a:endParaRPr lang="en-US" dirty="0"/>
          </a:p>
        </p:txBody>
      </p:sp>
      <p:sp>
        <p:nvSpPr>
          <p:cNvPr id="4" name="Slide Number Placeholder 3"/>
          <p:cNvSpPr>
            <a:spLocks noGrp="1"/>
          </p:cNvSpPr>
          <p:nvPr>
            <p:ph type="sldNum" sz="quarter" idx="5"/>
          </p:nvPr>
        </p:nvSpPr>
        <p:spPr/>
        <p:txBody>
          <a:bodyPr/>
          <a:lstStyle/>
          <a:p>
            <a:fld id="{EC8515FE-CE53-4B56-9C96-1C7D22C46B47}" type="slidenum">
              <a:rPr lang="en-US" smtClean="0"/>
              <a:t>5</a:t>
            </a:fld>
            <a:endParaRPr lang="en-US"/>
          </a:p>
        </p:txBody>
      </p:sp>
    </p:spTree>
    <p:extLst>
      <p:ext uri="{BB962C8B-B14F-4D97-AF65-F5344CB8AC3E}">
        <p14:creationId xmlns:p14="http://schemas.microsoft.com/office/powerpoint/2010/main" val="15219950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5"/>
          </p:nvPr>
        </p:nvSpPr>
        <p:spPr/>
        <p:txBody>
          <a:bodyPr/>
          <a:lstStyle/>
          <a:p>
            <a:fld id="{EC8515FE-CE53-4B56-9C96-1C7D22C46B47}" type="slidenum">
              <a:rPr lang="en-US" smtClean="0"/>
              <a:t>6</a:t>
            </a:fld>
            <a:endParaRPr lang="en-US"/>
          </a:p>
        </p:txBody>
      </p:sp>
    </p:spTree>
    <p:extLst>
      <p:ext uri="{BB962C8B-B14F-4D97-AF65-F5344CB8AC3E}">
        <p14:creationId xmlns:p14="http://schemas.microsoft.com/office/powerpoint/2010/main" val="35599647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600" dirty="0"/>
          </a:p>
        </p:txBody>
      </p:sp>
      <p:sp>
        <p:nvSpPr>
          <p:cNvPr id="4" name="Slide Number Placeholder 3"/>
          <p:cNvSpPr>
            <a:spLocks noGrp="1"/>
          </p:cNvSpPr>
          <p:nvPr>
            <p:ph type="sldNum" sz="quarter" idx="5"/>
          </p:nvPr>
        </p:nvSpPr>
        <p:spPr/>
        <p:txBody>
          <a:bodyPr/>
          <a:lstStyle/>
          <a:p>
            <a:fld id="{EC8515FE-CE53-4B56-9C96-1C7D22C46B47}" type="slidenum">
              <a:rPr lang="en-US" smtClean="0"/>
              <a:t>7</a:t>
            </a:fld>
            <a:endParaRPr lang="en-US"/>
          </a:p>
        </p:txBody>
      </p:sp>
    </p:spTree>
    <p:extLst>
      <p:ext uri="{BB962C8B-B14F-4D97-AF65-F5344CB8AC3E}">
        <p14:creationId xmlns:p14="http://schemas.microsoft.com/office/powerpoint/2010/main" val="4166932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PROLIFERATION OF DATA SOURCES  is increasing the occurrences of FAKE NEWS </a:t>
            </a:r>
          </a:p>
          <a:p>
            <a:pPr lvl="1"/>
            <a:endParaRPr lang="en-US" sz="1200" dirty="0"/>
          </a:p>
        </p:txBody>
      </p:sp>
      <p:sp>
        <p:nvSpPr>
          <p:cNvPr id="4" name="Slide Number Placeholder 3"/>
          <p:cNvSpPr>
            <a:spLocks noGrp="1"/>
          </p:cNvSpPr>
          <p:nvPr>
            <p:ph type="sldNum" sz="quarter" idx="5"/>
          </p:nvPr>
        </p:nvSpPr>
        <p:spPr/>
        <p:txBody>
          <a:bodyPr/>
          <a:lstStyle/>
          <a:p>
            <a:fld id="{EC8515FE-CE53-4B56-9C96-1C7D22C46B47}" type="slidenum">
              <a:rPr lang="en-US" smtClean="0"/>
              <a:t>8</a:t>
            </a:fld>
            <a:endParaRPr lang="en-US"/>
          </a:p>
        </p:txBody>
      </p:sp>
    </p:spTree>
    <p:extLst>
      <p:ext uri="{BB962C8B-B14F-4D97-AF65-F5344CB8AC3E}">
        <p14:creationId xmlns:p14="http://schemas.microsoft.com/office/powerpoint/2010/main" val="20385134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DECISION DATA DEFICIT IN AFRICA (PROLIFERATION OF DATA SOURCES &amp; FAKE NEWS )</a:t>
            </a:r>
          </a:p>
          <a:p>
            <a:pPr lvl="1"/>
            <a:r>
              <a:rPr lang="en-US" sz="1200" dirty="0"/>
              <a:t>African policy makers are increasingly called on to use evidence-based research to inform development decisions. But this requires the rigorous collection of data as well as a coordinated system to disseminate it.</a:t>
            </a:r>
          </a:p>
          <a:p>
            <a:pPr lvl="1"/>
            <a:r>
              <a:rPr lang="en-US" sz="1200" dirty="0"/>
              <a:t>Data, and especially data of good quality, are essential for national governments and institutions to accurately plan, fund and evaluate development activities. it is data that will provide more certainty amidst an uncertain and fast-changing environment.</a:t>
            </a:r>
          </a:p>
          <a:p>
            <a:pPr lvl="1"/>
            <a:endParaRPr lang="en-US" sz="1200" dirty="0"/>
          </a:p>
          <a:p>
            <a:r>
              <a:rPr lang="en-US" b="1" dirty="0"/>
              <a:t>NETWORK SECURITY THREAT</a:t>
            </a:r>
          </a:p>
          <a:p>
            <a:pPr lvl="1"/>
            <a:r>
              <a:rPr lang="en-US" sz="1400" dirty="0"/>
              <a:t>Out of the top 10 risk of the post covid-19 world in Nigeria, Network Security Threat (cybersecurity risk) has risen to number 4 in 2019/2020, from number 11 in 2018/2019.</a:t>
            </a:r>
          </a:p>
          <a:p>
            <a:pPr lvl="1"/>
            <a:endParaRPr lang="en-US" sz="1400" dirty="0"/>
          </a:p>
          <a:p>
            <a:r>
              <a:rPr lang="en-US" b="1" dirty="0"/>
              <a:t>INFRASTRUCTURE</a:t>
            </a:r>
          </a:p>
          <a:p>
            <a:pPr lvl="1"/>
            <a:r>
              <a:rPr lang="en-US" sz="1600" dirty="0"/>
              <a:t>Educational sector are challenged due to poor infrastructure for digital adoption</a:t>
            </a:r>
          </a:p>
          <a:p>
            <a:pPr lvl="1"/>
            <a:r>
              <a:rPr lang="en-US" sz="1600" dirty="0"/>
              <a:t>Poor infrastructure in the Nigerian space for internet facilities and power.</a:t>
            </a:r>
          </a:p>
          <a:p>
            <a:pPr lvl="1"/>
            <a:r>
              <a:rPr lang="en-US" sz="1600" dirty="0"/>
              <a:t>Out of the top 10 risk of the post covid-19 world in Nigeria, Technology Infrastructure Risk has also risen to number 6 in 2019/2020, from number 22 in 2018/2019.</a:t>
            </a:r>
          </a:p>
        </p:txBody>
      </p:sp>
      <p:sp>
        <p:nvSpPr>
          <p:cNvPr id="4" name="Slide Number Placeholder 3"/>
          <p:cNvSpPr>
            <a:spLocks noGrp="1"/>
          </p:cNvSpPr>
          <p:nvPr>
            <p:ph type="sldNum" sz="quarter" idx="5"/>
          </p:nvPr>
        </p:nvSpPr>
        <p:spPr/>
        <p:txBody>
          <a:bodyPr/>
          <a:lstStyle/>
          <a:p>
            <a:fld id="{EC8515FE-CE53-4B56-9C96-1C7D22C46B47}" type="slidenum">
              <a:rPr lang="en-US" smtClean="0"/>
              <a:t>9</a:t>
            </a:fld>
            <a:endParaRPr lang="en-US"/>
          </a:p>
        </p:txBody>
      </p:sp>
    </p:spTree>
    <p:extLst>
      <p:ext uri="{BB962C8B-B14F-4D97-AF65-F5344CB8AC3E}">
        <p14:creationId xmlns:p14="http://schemas.microsoft.com/office/powerpoint/2010/main" val="39227228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400" b="0" i="0" dirty="0">
                <a:solidFill>
                  <a:srgbClr val="333333"/>
                </a:solidFill>
                <a:effectLst/>
                <a:latin typeface="Georgia" panose="02040502050405020303" pitchFamily="18" charset="0"/>
              </a:rPr>
              <a:t>I agree with MIT Economics Professor Daron Acemoglu’s definition of the ‘right’ technology and ‘so-so’ technology. The right technology creates opportunities for higher quality work versus a zero-sum game of destroying jobs. An example of the right technology has been how typesetters have moved up the value chain with graphic design. </a:t>
            </a:r>
          </a:p>
          <a:p>
            <a:r>
              <a:rPr lang="en-US" sz="2400" b="0" i="0" dirty="0">
                <a:solidFill>
                  <a:srgbClr val="333333"/>
                </a:solidFill>
                <a:effectLst/>
                <a:latin typeface="Georgia" panose="02040502050405020303" pitchFamily="18" charset="0"/>
              </a:rPr>
              <a:t>Most well-known automation technologies never replaced humans; instead, they took over tedious, dangerous and onerous tasks.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ORGANISATION: </a:t>
            </a:r>
            <a:r>
              <a:rPr lang="en-US" sz="2400" b="1" i="0" dirty="0">
                <a:solidFill>
                  <a:srgbClr val="000B23"/>
                </a:solidFill>
                <a:effectLst/>
                <a:latin typeface="Inter"/>
              </a:rPr>
              <a:t>Fast cost savings, </a:t>
            </a:r>
            <a:r>
              <a:rPr lang="en-US" sz="3600" b="1" i="0" dirty="0">
                <a:solidFill>
                  <a:srgbClr val="000B23"/>
                </a:solidFill>
                <a:effectLst/>
                <a:latin typeface="Inter"/>
              </a:rPr>
              <a:t>Improved compliance, Resilience in Processes</a:t>
            </a:r>
            <a:endParaRPr lang="en-US" sz="2400" b="1" i="0" dirty="0">
              <a:solidFill>
                <a:srgbClr val="000B23"/>
              </a:solidFill>
              <a:effectLst/>
              <a:latin typeface="Inter"/>
            </a:endParaRPr>
          </a:p>
          <a:p>
            <a:endParaRPr lang="en-US" sz="1600" dirty="0"/>
          </a:p>
          <a:p>
            <a:r>
              <a:rPr lang="en-US" sz="1600" dirty="0"/>
              <a:t>INDIVIDUAL:  Need for Individuals who can Digitize and Automate business processes. This can be from Creating Google Forms, Customizing Templates, using Zero-Coding Automation Technology and Coding Technologies too. It ensures better accuracy for an individual’s work, increase speed &amp; accuracy, aggregate repetitive task, ensure your schedule can continue running without you being physically present.</a:t>
            </a:r>
          </a:p>
        </p:txBody>
      </p:sp>
      <p:sp>
        <p:nvSpPr>
          <p:cNvPr id="4" name="Slide Number Placeholder 3"/>
          <p:cNvSpPr>
            <a:spLocks noGrp="1"/>
          </p:cNvSpPr>
          <p:nvPr>
            <p:ph type="sldNum" sz="quarter" idx="5"/>
          </p:nvPr>
        </p:nvSpPr>
        <p:spPr/>
        <p:txBody>
          <a:bodyPr/>
          <a:lstStyle/>
          <a:p>
            <a:fld id="{EC8515FE-CE53-4B56-9C96-1C7D22C46B47}" type="slidenum">
              <a:rPr lang="en-US" smtClean="0"/>
              <a:t>10</a:t>
            </a:fld>
            <a:endParaRPr lang="en-US"/>
          </a:p>
        </p:txBody>
      </p:sp>
    </p:spTree>
    <p:extLst>
      <p:ext uri="{BB962C8B-B14F-4D97-AF65-F5344CB8AC3E}">
        <p14:creationId xmlns:p14="http://schemas.microsoft.com/office/powerpoint/2010/main" val="16123603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3600" b="0" i="0" dirty="0">
                <a:solidFill>
                  <a:srgbClr val="333333"/>
                </a:solidFill>
                <a:effectLst/>
                <a:latin typeface="Open Sans" panose="020B0606030504020204" pitchFamily="34" charset="0"/>
              </a:rPr>
              <a:t>Comparing the unemployment rates between April 2019 and April 2020, the unemployment rate for those with a bachelor’s degree or higher increased from 2.1 to 8.4 percent, while for those with only a high school education it increased from 3.4 to 17.3 percent.</a:t>
            </a:r>
            <a:endParaRPr lang="en-US" sz="1600" dirty="0"/>
          </a:p>
        </p:txBody>
      </p:sp>
      <p:sp>
        <p:nvSpPr>
          <p:cNvPr id="4" name="Slide Number Placeholder 3"/>
          <p:cNvSpPr>
            <a:spLocks noGrp="1"/>
          </p:cNvSpPr>
          <p:nvPr>
            <p:ph type="sldNum" sz="quarter" idx="5"/>
          </p:nvPr>
        </p:nvSpPr>
        <p:spPr/>
        <p:txBody>
          <a:bodyPr/>
          <a:lstStyle/>
          <a:p>
            <a:fld id="{EC8515FE-CE53-4B56-9C96-1C7D22C46B47}" type="slidenum">
              <a:rPr lang="en-US" smtClean="0"/>
              <a:t>11</a:t>
            </a:fld>
            <a:endParaRPr lang="en-US"/>
          </a:p>
        </p:txBody>
      </p:sp>
    </p:spTree>
    <p:extLst>
      <p:ext uri="{BB962C8B-B14F-4D97-AF65-F5344CB8AC3E}">
        <p14:creationId xmlns:p14="http://schemas.microsoft.com/office/powerpoint/2010/main" val="3649020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600" dirty="0"/>
          </a:p>
        </p:txBody>
      </p:sp>
      <p:sp>
        <p:nvSpPr>
          <p:cNvPr id="4" name="Slide Number Placeholder 3"/>
          <p:cNvSpPr>
            <a:spLocks noGrp="1"/>
          </p:cNvSpPr>
          <p:nvPr>
            <p:ph type="sldNum" sz="quarter" idx="5"/>
          </p:nvPr>
        </p:nvSpPr>
        <p:spPr/>
        <p:txBody>
          <a:bodyPr/>
          <a:lstStyle/>
          <a:p>
            <a:fld id="{EC8515FE-CE53-4B56-9C96-1C7D22C46B47}" type="slidenum">
              <a:rPr lang="en-US" smtClean="0"/>
              <a:t>12</a:t>
            </a:fld>
            <a:endParaRPr lang="en-US"/>
          </a:p>
        </p:txBody>
      </p:sp>
    </p:spTree>
    <p:extLst>
      <p:ext uri="{BB962C8B-B14F-4D97-AF65-F5344CB8AC3E}">
        <p14:creationId xmlns:p14="http://schemas.microsoft.com/office/powerpoint/2010/main" val="39366257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11/22/2020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11/22/2020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11/22/2020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11/22/2020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11/22/2020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11/22/2020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11/22/2020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11/22/2020</a:t>
            </a:fld>
            <a:endParaRPr lang="en-US" dirty="0"/>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dirty="0"/>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11/22/2020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dirty="0"/>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5" Type="http://schemas.openxmlformats.org/officeDocument/2006/relationships/slideLayout" Target="../slideLayouts/slideLayout5.xml" /><Relationship Id="rId10" Type="http://schemas.openxmlformats.org/officeDocument/2006/relationships/theme" Target="../theme/theme1.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11/22/2020</a:t>
            </a:fld>
            <a:endParaRPr lang="en-US" dirty="0"/>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 /><Relationship Id="rId2" Type="http://schemas.openxmlformats.org/officeDocument/2006/relationships/image" Target="../media/image2.jpe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8" Type="http://schemas.openxmlformats.org/officeDocument/2006/relationships/image" Target="../media/image20.png" /><Relationship Id="rId3" Type="http://schemas.openxmlformats.org/officeDocument/2006/relationships/diagramData" Target="../diagrams/data7.xml" /><Relationship Id="rId7" Type="http://schemas.microsoft.com/office/2007/relationships/diagramDrawing" Target="../diagrams/drawing7.xml" /><Relationship Id="rId2" Type="http://schemas.openxmlformats.org/officeDocument/2006/relationships/notesSlide" Target="../notesSlides/notesSlide7.xml" /><Relationship Id="rId1" Type="http://schemas.openxmlformats.org/officeDocument/2006/relationships/slideLayout" Target="../slideLayouts/slideLayout2.xml" /><Relationship Id="rId6" Type="http://schemas.openxmlformats.org/officeDocument/2006/relationships/diagramColors" Target="../diagrams/colors7.xml" /><Relationship Id="rId5" Type="http://schemas.openxmlformats.org/officeDocument/2006/relationships/diagramQuickStyle" Target="../diagrams/quickStyle7.xml" /><Relationship Id="rId4" Type="http://schemas.openxmlformats.org/officeDocument/2006/relationships/diagramLayout" Target="../diagrams/layout7.xml" /><Relationship Id="rId9" Type="http://schemas.openxmlformats.org/officeDocument/2006/relationships/image" Target="../media/image21.svg" /></Relationships>
</file>

<file path=ppt/slides/_rels/slide11.xml.rels><?xml version="1.0" encoding="UTF-8" standalone="yes"?>
<Relationships xmlns="http://schemas.openxmlformats.org/package/2006/relationships"><Relationship Id="rId8" Type="http://schemas.openxmlformats.org/officeDocument/2006/relationships/image" Target="../media/image22.png" /><Relationship Id="rId3" Type="http://schemas.openxmlformats.org/officeDocument/2006/relationships/diagramData" Target="../diagrams/data8.xml" /><Relationship Id="rId7" Type="http://schemas.microsoft.com/office/2007/relationships/diagramDrawing" Target="../diagrams/drawing8.xml" /><Relationship Id="rId2" Type="http://schemas.openxmlformats.org/officeDocument/2006/relationships/notesSlide" Target="../notesSlides/notesSlide8.xml" /><Relationship Id="rId1" Type="http://schemas.openxmlformats.org/officeDocument/2006/relationships/slideLayout" Target="../slideLayouts/slideLayout2.xml" /><Relationship Id="rId6" Type="http://schemas.openxmlformats.org/officeDocument/2006/relationships/diagramColors" Target="../diagrams/colors8.xml" /><Relationship Id="rId11" Type="http://schemas.openxmlformats.org/officeDocument/2006/relationships/hyperlink" Target="https://www.oxfordmartin.ox.ac.uk/downloads/academic/The_Future_of_Employment.pdf" TargetMode="External" /><Relationship Id="rId5" Type="http://schemas.openxmlformats.org/officeDocument/2006/relationships/diagramQuickStyle" Target="../diagrams/quickStyle8.xml" /><Relationship Id="rId10" Type="http://schemas.openxmlformats.org/officeDocument/2006/relationships/hyperlink" Target="http://documents.worldbank.org/curated/en/356581528983322638/pdf/WPS8474.pdf" TargetMode="External" /><Relationship Id="rId4" Type="http://schemas.openxmlformats.org/officeDocument/2006/relationships/diagramLayout" Target="../diagrams/layout8.xml" /><Relationship Id="rId9" Type="http://schemas.openxmlformats.org/officeDocument/2006/relationships/image" Target="../media/image23.svg" /></Relationships>
</file>

<file path=ppt/slides/_rels/slide12.xml.rels><?xml version="1.0" encoding="UTF-8" standalone="yes"?>
<Relationships xmlns="http://schemas.openxmlformats.org/package/2006/relationships"><Relationship Id="rId8" Type="http://schemas.openxmlformats.org/officeDocument/2006/relationships/image" Target="../media/image24.png" /><Relationship Id="rId3" Type="http://schemas.openxmlformats.org/officeDocument/2006/relationships/diagramData" Target="../diagrams/data9.xml" /><Relationship Id="rId7" Type="http://schemas.microsoft.com/office/2007/relationships/diagramDrawing" Target="../diagrams/drawing9.xml" /><Relationship Id="rId2" Type="http://schemas.openxmlformats.org/officeDocument/2006/relationships/notesSlide" Target="../notesSlides/notesSlide9.xml" /><Relationship Id="rId1" Type="http://schemas.openxmlformats.org/officeDocument/2006/relationships/slideLayout" Target="../slideLayouts/slideLayout2.xml" /><Relationship Id="rId6" Type="http://schemas.openxmlformats.org/officeDocument/2006/relationships/diagramColors" Target="../diagrams/colors9.xml" /><Relationship Id="rId5" Type="http://schemas.openxmlformats.org/officeDocument/2006/relationships/diagramQuickStyle" Target="../diagrams/quickStyle9.xml" /><Relationship Id="rId4" Type="http://schemas.openxmlformats.org/officeDocument/2006/relationships/diagramLayout" Target="../diagrams/layout9.xml" /></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0.xml" /><Relationship Id="rId7" Type="http://schemas.microsoft.com/office/2007/relationships/diagramDrawing" Target="../diagrams/drawing10.xml" /><Relationship Id="rId2" Type="http://schemas.openxmlformats.org/officeDocument/2006/relationships/notesSlide" Target="../notesSlides/notesSlide10.xml" /><Relationship Id="rId1" Type="http://schemas.openxmlformats.org/officeDocument/2006/relationships/slideLayout" Target="../slideLayouts/slideLayout2.xml" /><Relationship Id="rId6" Type="http://schemas.openxmlformats.org/officeDocument/2006/relationships/diagramColors" Target="../diagrams/colors10.xml" /><Relationship Id="rId5" Type="http://schemas.openxmlformats.org/officeDocument/2006/relationships/diagramQuickStyle" Target="../diagrams/quickStyle10.xml" /><Relationship Id="rId4" Type="http://schemas.openxmlformats.org/officeDocument/2006/relationships/diagramLayout" Target="../diagrams/layout10.xml" /></Relationships>
</file>

<file path=ppt/slides/_rels/slide14.xml.rels><?xml version="1.0" encoding="UTF-8" standalone="yes"?>
<Relationships xmlns="http://schemas.openxmlformats.org/package/2006/relationships"><Relationship Id="rId3" Type="http://schemas.openxmlformats.org/officeDocument/2006/relationships/image" Target="../media/image22.png" /><Relationship Id="rId2" Type="http://schemas.openxmlformats.org/officeDocument/2006/relationships/notesSlide" Target="../notesSlides/notesSlide11.xml" /><Relationship Id="rId1" Type="http://schemas.openxmlformats.org/officeDocument/2006/relationships/slideLayout" Target="../slideLayouts/slideLayout4.xml" /><Relationship Id="rId6" Type="http://schemas.openxmlformats.org/officeDocument/2006/relationships/image" Target="../media/image21.svg" /><Relationship Id="rId5" Type="http://schemas.openxmlformats.org/officeDocument/2006/relationships/image" Target="../media/image20.png" /><Relationship Id="rId4" Type="http://schemas.openxmlformats.org/officeDocument/2006/relationships/image" Target="../media/image23.svg"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2" Type="http://schemas.openxmlformats.org/officeDocument/2006/relationships/hyperlink" Target="mailto:alaba.ojediran@lasu.edu.ng" TargetMode="External"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8" Type="http://schemas.openxmlformats.org/officeDocument/2006/relationships/hyperlink" Target="https://www.forbes.com/sites/shahinfarshchi/2020/04/10/expect-more-jobs-and-more-automation-in-the-post-covid-19-economy/?sh=6ab36c4629b4" TargetMode="External" /><Relationship Id="rId3" Type="http://schemas.openxmlformats.org/officeDocument/2006/relationships/hyperlink" Target="https://assets.kpmg/content/dam/kpmg/ng/pdf/advisory/top-10-business-risks-in-2020-2021.pdf" TargetMode="External" /><Relationship Id="rId7" Type="http://schemas.openxmlformats.org/officeDocument/2006/relationships/hyperlink" Target="https://www.weforum.org/agenda/2020/08/flexible-remote-working-post-covid19-company-predictions/" TargetMode="External" /><Relationship Id="rId2" Type="http://schemas.openxmlformats.org/officeDocument/2006/relationships/hyperlink" Target="https://home.kpmg/xx/en/blogs/home/posts/2020/03/covid-19-data-deficit.html" TargetMode="External" /><Relationship Id="rId1" Type="http://schemas.openxmlformats.org/officeDocument/2006/relationships/slideLayout" Target="../slideLayouts/slideLayout2.xml" /><Relationship Id="rId6" Type="http://schemas.openxmlformats.org/officeDocument/2006/relationships/hyperlink" Target="https://www.mckinsey.com/featured-insights/middle-east-and-africa/tackling-covid-19-in-africa" TargetMode="External" /><Relationship Id="rId5" Type="http://schemas.openxmlformats.org/officeDocument/2006/relationships/hyperlink" Target="https://www.economist.com/middle-east-and-africa/2020/05/07/lacking-data-many-african-governments-make-policy-in-the-dark" TargetMode="External" /><Relationship Id="rId4" Type="http://schemas.openxmlformats.org/officeDocument/2006/relationships/hyperlink" Target="https://qz.com/africa/762729/poor-data-is-hurting-african-countries-ability-to-make-good-policy-decisions/" TargetMode="External" /></Relationships>
</file>

<file path=ppt/slides/_rels/slide2.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8" Type="http://schemas.openxmlformats.org/officeDocument/2006/relationships/image" Target="../media/image6.svg" /><Relationship Id="rId3" Type="http://schemas.openxmlformats.org/officeDocument/2006/relationships/diagramLayout" Target="../diagrams/layout1.xml" /><Relationship Id="rId7" Type="http://schemas.openxmlformats.org/officeDocument/2006/relationships/image" Target="../media/image5.png" /><Relationship Id="rId12" Type="http://schemas.openxmlformats.org/officeDocument/2006/relationships/image" Target="../media/image10.svg" /><Relationship Id="rId2" Type="http://schemas.openxmlformats.org/officeDocument/2006/relationships/diagramData" Target="../diagrams/data1.xml" /><Relationship Id="rId1" Type="http://schemas.openxmlformats.org/officeDocument/2006/relationships/slideLayout" Target="../slideLayouts/slideLayout2.xml" /><Relationship Id="rId6" Type="http://schemas.microsoft.com/office/2007/relationships/diagramDrawing" Target="../diagrams/drawing1.xml" /><Relationship Id="rId11" Type="http://schemas.openxmlformats.org/officeDocument/2006/relationships/image" Target="../media/image9.png" /><Relationship Id="rId5" Type="http://schemas.openxmlformats.org/officeDocument/2006/relationships/diagramColors" Target="../diagrams/colors1.xml" /><Relationship Id="rId10" Type="http://schemas.openxmlformats.org/officeDocument/2006/relationships/image" Target="../media/image8.svg" /><Relationship Id="rId4" Type="http://schemas.openxmlformats.org/officeDocument/2006/relationships/diagramQuickStyle" Target="../diagrams/quickStyle1.xml" /><Relationship Id="rId9" Type="http://schemas.openxmlformats.org/officeDocument/2006/relationships/image" Target="../media/image7.png" /></Relationships>
</file>

<file path=ppt/slides/_rels/slide4.xml.rels><?xml version="1.0" encoding="UTF-8" standalone="yes"?>
<Relationships xmlns="http://schemas.openxmlformats.org/package/2006/relationships"><Relationship Id="rId8" Type="http://schemas.openxmlformats.org/officeDocument/2006/relationships/image" Target="../media/image11.png" /><Relationship Id="rId13" Type="http://schemas.openxmlformats.org/officeDocument/2006/relationships/image" Target="../media/image16.svg" /><Relationship Id="rId3" Type="http://schemas.openxmlformats.org/officeDocument/2006/relationships/diagramData" Target="../diagrams/data2.xml" /><Relationship Id="rId7" Type="http://schemas.microsoft.com/office/2007/relationships/diagramDrawing" Target="../diagrams/drawing2.xml" /><Relationship Id="rId12" Type="http://schemas.openxmlformats.org/officeDocument/2006/relationships/image" Target="../media/image15.png" /><Relationship Id="rId2" Type="http://schemas.openxmlformats.org/officeDocument/2006/relationships/notesSlide" Target="../notesSlides/notesSlide1.xml" /><Relationship Id="rId1" Type="http://schemas.openxmlformats.org/officeDocument/2006/relationships/slideLayout" Target="../slideLayouts/slideLayout2.xml" /><Relationship Id="rId6" Type="http://schemas.openxmlformats.org/officeDocument/2006/relationships/diagramColors" Target="../diagrams/colors2.xml" /><Relationship Id="rId11" Type="http://schemas.openxmlformats.org/officeDocument/2006/relationships/image" Target="../media/image14.svg" /><Relationship Id="rId5" Type="http://schemas.openxmlformats.org/officeDocument/2006/relationships/diagramQuickStyle" Target="../diagrams/quickStyle2.xml" /><Relationship Id="rId15" Type="http://schemas.openxmlformats.org/officeDocument/2006/relationships/image" Target="../media/image18.svg" /><Relationship Id="rId10" Type="http://schemas.openxmlformats.org/officeDocument/2006/relationships/image" Target="../media/image13.png" /><Relationship Id="rId4" Type="http://schemas.openxmlformats.org/officeDocument/2006/relationships/diagramLayout" Target="../diagrams/layout2.xml" /><Relationship Id="rId9" Type="http://schemas.openxmlformats.org/officeDocument/2006/relationships/image" Target="../media/image12.svg" /><Relationship Id="rId14" Type="http://schemas.openxmlformats.org/officeDocument/2006/relationships/image" Target="../media/image17.png" /></Relationships>
</file>

<file path=ppt/slides/_rels/slide5.xml.rels><?xml version="1.0" encoding="UTF-8" standalone="yes"?>
<Relationships xmlns="http://schemas.openxmlformats.org/package/2006/relationships"><Relationship Id="rId3" Type="http://schemas.openxmlformats.org/officeDocument/2006/relationships/image" Target="../media/image19.jpg" /><Relationship Id="rId2" Type="http://schemas.openxmlformats.org/officeDocument/2006/relationships/notesSlide" Target="../notesSlides/notesSlide2.xml" /><Relationship Id="rId1" Type="http://schemas.openxmlformats.org/officeDocument/2006/relationships/slideLayout" Target="../slideLayouts/slideLayout2.xml" /><Relationship Id="rId5" Type="http://schemas.openxmlformats.org/officeDocument/2006/relationships/image" Target="../media/image18.svg" /><Relationship Id="rId4" Type="http://schemas.openxmlformats.org/officeDocument/2006/relationships/image" Target="../media/image17.png" /></Relationships>
</file>

<file path=ppt/slides/_rels/slide6.xml.rels><?xml version="1.0" encoding="UTF-8" standalone="yes"?>
<Relationships xmlns="http://schemas.openxmlformats.org/package/2006/relationships"><Relationship Id="rId8" Type="http://schemas.openxmlformats.org/officeDocument/2006/relationships/image" Target="../media/image13.png" /><Relationship Id="rId3" Type="http://schemas.openxmlformats.org/officeDocument/2006/relationships/diagramData" Target="../diagrams/data3.xml" /><Relationship Id="rId7" Type="http://schemas.microsoft.com/office/2007/relationships/diagramDrawing" Target="../diagrams/drawing3.xml" /><Relationship Id="rId2" Type="http://schemas.openxmlformats.org/officeDocument/2006/relationships/notesSlide" Target="../notesSlides/notesSlide3.xml" /><Relationship Id="rId1" Type="http://schemas.openxmlformats.org/officeDocument/2006/relationships/slideLayout" Target="../slideLayouts/slideLayout2.xml" /><Relationship Id="rId6" Type="http://schemas.openxmlformats.org/officeDocument/2006/relationships/diagramColors" Target="../diagrams/colors3.xml" /><Relationship Id="rId5" Type="http://schemas.openxmlformats.org/officeDocument/2006/relationships/diagramQuickStyle" Target="../diagrams/quickStyle3.xml" /><Relationship Id="rId4" Type="http://schemas.openxmlformats.org/officeDocument/2006/relationships/diagramLayout" Target="../diagrams/layout3.xml" /><Relationship Id="rId9" Type="http://schemas.openxmlformats.org/officeDocument/2006/relationships/image" Target="../media/image14.svg" /></Relationships>
</file>

<file path=ppt/slides/_rels/slide7.xml.rels><?xml version="1.0" encoding="UTF-8" standalone="yes"?>
<Relationships xmlns="http://schemas.openxmlformats.org/package/2006/relationships"><Relationship Id="rId8" Type="http://schemas.openxmlformats.org/officeDocument/2006/relationships/image" Target="../media/image15.png" /><Relationship Id="rId3" Type="http://schemas.openxmlformats.org/officeDocument/2006/relationships/diagramData" Target="../diagrams/data4.xml" /><Relationship Id="rId7" Type="http://schemas.microsoft.com/office/2007/relationships/diagramDrawing" Target="../diagrams/drawing4.xml" /><Relationship Id="rId2" Type="http://schemas.openxmlformats.org/officeDocument/2006/relationships/notesSlide" Target="../notesSlides/notesSlide4.xml" /><Relationship Id="rId1" Type="http://schemas.openxmlformats.org/officeDocument/2006/relationships/slideLayout" Target="../slideLayouts/slideLayout2.xml" /><Relationship Id="rId6" Type="http://schemas.openxmlformats.org/officeDocument/2006/relationships/diagramColors" Target="../diagrams/colors4.xml" /><Relationship Id="rId5" Type="http://schemas.openxmlformats.org/officeDocument/2006/relationships/diagramQuickStyle" Target="../diagrams/quickStyle4.xml" /><Relationship Id="rId4" Type="http://schemas.openxmlformats.org/officeDocument/2006/relationships/diagramLayout" Target="../diagrams/layout4.xml" /><Relationship Id="rId9" Type="http://schemas.openxmlformats.org/officeDocument/2006/relationships/image" Target="../media/image16.svg" /></Relationships>
</file>

<file path=ppt/slides/_rels/slide8.xml.rels><?xml version="1.0" encoding="UTF-8" standalone="yes"?>
<Relationships xmlns="http://schemas.openxmlformats.org/package/2006/relationships"><Relationship Id="rId8" Type="http://schemas.openxmlformats.org/officeDocument/2006/relationships/image" Target="../media/image11.png" /><Relationship Id="rId3" Type="http://schemas.openxmlformats.org/officeDocument/2006/relationships/diagramData" Target="../diagrams/data5.xml" /><Relationship Id="rId7" Type="http://schemas.microsoft.com/office/2007/relationships/diagramDrawing" Target="../diagrams/drawing5.xml" /><Relationship Id="rId2" Type="http://schemas.openxmlformats.org/officeDocument/2006/relationships/notesSlide" Target="../notesSlides/notesSlide5.xml" /><Relationship Id="rId1" Type="http://schemas.openxmlformats.org/officeDocument/2006/relationships/slideLayout" Target="../slideLayouts/slideLayout2.xml" /><Relationship Id="rId6" Type="http://schemas.openxmlformats.org/officeDocument/2006/relationships/diagramColors" Target="../diagrams/colors5.xml" /><Relationship Id="rId5" Type="http://schemas.openxmlformats.org/officeDocument/2006/relationships/diagramQuickStyle" Target="../diagrams/quickStyle5.xml" /><Relationship Id="rId4" Type="http://schemas.openxmlformats.org/officeDocument/2006/relationships/diagramLayout" Target="../diagrams/layout5.xml" /><Relationship Id="rId9" Type="http://schemas.openxmlformats.org/officeDocument/2006/relationships/image" Target="../media/image12.svg" /></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6.xml" /><Relationship Id="rId7" Type="http://schemas.microsoft.com/office/2007/relationships/diagramDrawing" Target="../diagrams/drawing6.xml" /><Relationship Id="rId2" Type="http://schemas.openxmlformats.org/officeDocument/2006/relationships/notesSlide" Target="../notesSlides/notesSlide6.xml" /><Relationship Id="rId1" Type="http://schemas.openxmlformats.org/officeDocument/2006/relationships/slideLayout" Target="../slideLayouts/slideLayout2.xml" /><Relationship Id="rId6" Type="http://schemas.openxmlformats.org/officeDocument/2006/relationships/diagramColors" Target="../diagrams/colors6.xml" /><Relationship Id="rId5" Type="http://schemas.openxmlformats.org/officeDocument/2006/relationships/diagramQuickStyle" Target="../diagrams/quickStyle6.xml" /><Relationship Id="rId4" Type="http://schemas.openxmlformats.org/officeDocument/2006/relationships/diagramLayout" Target="../diagrams/layout6.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abstract image">
            <a:extLst>
              <a:ext uri="{FF2B5EF4-FFF2-40B4-BE49-F238E27FC236}">
                <a16:creationId xmlns:a16="http://schemas.microsoft.com/office/drawing/2014/main" id="{8045422F-7258-40AC-BD2E-2469AA448922}"/>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80" cy="6857990"/>
          </a:xfrm>
          <a:prstGeom prst="rect">
            <a:avLst/>
          </a:prstGeom>
        </p:spPr>
      </p:pic>
      <p:sp>
        <p:nvSpPr>
          <p:cNvPr id="82" name="Rectangle 8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5067"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84" name="Rectangle 8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61010"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5861011" y="1975104"/>
            <a:ext cx="5120640" cy="2907792"/>
          </a:xfrm>
        </p:spPr>
        <p:txBody>
          <a:bodyPr>
            <a:normAutofit/>
          </a:bodyPr>
          <a:lstStyle/>
          <a:p>
            <a:pPr marL="0" marR="0" algn="ctr">
              <a:lnSpc>
                <a:spcPct val="107000"/>
              </a:lnSpc>
              <a:spcBef>
                <a:spcPts val="0"/>
              </a:spcBef>
              <a:spcAft>
                <a:spcPts val="800"/>
              </a:spcAft>
            </a:pPr>
            <a:r>
              <a:rPr lang="en-US" sz="3600" dirty="0">
                <a:effectLst/>
                <a:latin typeface="Adobe Gothic Std B" panose="020B0800000000000000" pitchFamily="34" charset="-128"/>
                <a:ea typeface="Calibri" panose="020F0502020204030204" pitchFamily="34" charset="0"/>
                <a:cs typeface="Times New Roman" panose="02020603050405020304" pitchFamily="18" charset="0"/>
              </a:rPr>
              <a:t>The Challenges and Opportunities of ICT in the Post Covid19 World</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ubtitle 4">
            <a:extLst>
              <a:ext uri="{FF2B5EF4-FFF2-40B4-BE49-F238E27FC236}">
                <a16:creationId xmlns:a16="http://schemas.microsoft.com/office/drawing/2014/main" id="{1D21AE5E-0A75-4093-8FD6-40C6880FD25E}"/>
              </a:ext>
            </a:extLst>
          </p:cNvPr>
          <p:cNvSpPr>
            <a:spLocks noGrp="1"/>
          </p:cNvSpPr>
          <p:nvPr>
            <p:ph type="subTitle" idx="1"/>
          </p:nvPr>
        </p:nvSpPr>
        <p:spPr>
          <a:xfrm>
            <a:off x="2144328" y="5518680"/>
            <a:ext cx="9003266" cy="457201"/>
          </a:xfrm>
          <a:solidFill>
            <a:schemeClr val="bg1">
              <a:lumMod val="65000"/>
              <a:lumOff val="35000"/>
            </a:schemeClr>
          </a:solidFill>
        </p:spPr>
        <p:txBody>
          <a:bodyPr>
            <a:noAutofit/>
          </a:bodyPr>
          <a:lstStyle/>
          <a:p>
            <a:r>
              <a:rPr lang="en-US" sz="2800" b="1" i="1" dirty="0">
                <a:solidFill>
                  <a:schemeClr val="tx1"/>
                </a:solidFill>
              </a:rPr>
              <a:t>PRESENTER: Mr. OJEDIRAN Alaba Bolaji MCFI</a:t>
            </a:r>
          </a:p>
        </p:txBody>
      </p:sp>
      <p:pic>
        <p:nvPicPr>
          <p:cNvPr id="9" name="Picture 8">
            <a:extLst>
              <a:ext uri="{FF2B5EF4-FFF2-40B4-BE49-F238E27FC236}">
                <a16:creationId xmlns:a16="http://schemas.microsoft.com/office/drawing/2014/main" id="{3EF6A541-D8DF-4503-BFD0-49DF789AD007}"/>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2108816" y="1808532"/>
            <a:ext cx="3586250" cy="2408362"/>
          </a:xfrm>
          <a:prstGeom prst="rect">
            <a:avLst/>
          </a:prstGeom>
        </p:spPr>
      </p:pic>
      <p:sp>
        <p:nvSpPr>
          <p:cNvPr id="7" name="TextBox 6">
            <a:extLst>
              <a:ext uri="{FF2B5EF4-FFF2-40B4-BE49-F238E27FC236}">
                <a16:creationId xmlns:a16="http://schemas.microsoft.com/office/drawing/2014/main" id="{12741991-678F-42E8-9B7C-3A453DBFEB2A}"/>
              </a:ext>
            </a:extLst>
          </p:cNvPr>
          <p:cNvSpPr txBox="1"/>
          <p:nvPr/>
        </p:nvSpPr>
        <p:spPr>
          <a:xfrm>
            <a:off x="2144328" y="4225771"/>
            <a:ext cx="3550738" cy="830997"/>
          </a:xfrm>
          <a:prstGeom prst="rect">
            <a:avLst/>
          </a:prstGeom>
          <a:solidFill>
            <a:schemeClr val="bg1">
              <a:lumMod val="65000"/>
              <a:lumOff val="35000"/>
            </a:schemeClr>
          </a:solidFill>
        </p:spPr>
        <p:txBody>
          <a:bodyPr wrap="square" rtlCol="0">
            <a:spAutoFit/>
          </a:bodyPr>
          <a:lstStyle/>
          <a:p>
            <a:pPr algn="ctr"/>
            <a:r>
              <a:rPr lang="en-US" sz="2400" b="1" dirty="0"/>
              <a:t>LASU 15</a:t>
            </a:r>
            <a:r>
              <a:rPr lang="en-US" sz="2400" b="1" baseline="30000" dirty="0"/>
              <a:t>TH</a:t>
            </a:r>
            <a:r>
              <a:rPr lang="en-US" sz="2400" b="1" dirty="0"/>
              <a:t> VIRTUAL PUBLIC LECTURE</a:t>
            </a:r>
          </a:p>
        </p:txBody>
      </p:sp>
    </p:spTree>
    <p:extLst>
      <p:ext uri="{BB962C8B-B14F-4D97-AF65-F5344CB8AC3E}">
        <p14:creationId xmlns:p14="http://schemas.microsoft.com/office/powerpoint/2010/main" val="258428075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752D0-EEDD-4154-93F4-4ADB24160C71}"/>
              </a:ext>
            </a:extLst>
          </p:cNvPr>
          <p:cNvSpPr>
            <a:spLocks noGrp="1"/>
          </p:cNvSpPr>
          <p:nvPr>
            <p:ph type="title"/>
          </p:nvPr>
        </p:nvSpPr>
        <p:spPr>
          <a:xfrm>
            <a:off x="433758" y="461619"/>
            <a:ext cx="10058400" cy="600280"/>
          </a:xfrm>
        </p:spPr>
        <p:txBody>
          <a:bodyPr>
            <a:normAutofit fontScale="90000"/>
          </a:bodyPr>
          <a:lstStyle/>
          <a:p>
            <a:r>
              <a:rPr lang="en-US" b="1" dirty="0">
                <a:effectLst/>
                <a:ea typeface="Calibri" panose="020F0502020204030204" pitchFamily="34" charset="0"/>
                <a:cs typeface="Times New Roman" panose="02020603050405020304" pitchFamily="18" charset="0"/>
              </a:rPr>
              <a:t>THE </a:t>
            </a:r>
            <a:r>
              <a:rPr lang="en-US" b="1" dirty="0">
                <a:ea typeface="Calibri" panose="020F0502020204030204" pitchFamily="34" charset="0"/>
                <a:cs typeface="Times New Roman" panose="02020603050405020304" pitchFamily="18" charset="0"/>
              </a:rPr>
              <a:t>OPPORTUNITIES    contd.</a:t>
            </a:r>
            <a:endParaRPr lang="en-US" sz="3100" b="1" dirty="0"/>
          </a:p>
        </p:txBody>
      </p:sp>
      <p:graphicFrame>
        <p:nvGraphicFramePr>
          <p:cNvPr id="9" name="Content Placeholder 8">
            <a:extLst>
              <a:ext uri="{FF2B5EF4-FFF2-40B4-BE49-F238E27FC236}">
                <a16:creationId xmlns:a16="http://schemas.microsoft.com/office/drawing/2014/main" id="{32EF9C29-0A4B-4046-9BA4-5852EA337878}"/>
              </a:ext>
            </a:extLst>
          </p:cNvPr>
          <p:cNvGraphicFramePr>
            <a:graphicFrameLocks noGrp="1"/>
          </p:cNvGraphicFramePr>
          <p:nvPr>
            <p:ph idx="1"/>
            <p:extLst>
              <p:ext uri="{D42A27DB-BD31-4B8C-83A1-F6EECF244321}">
                <p14:modId xmlns:p14="http://schemas.microsoft.com/office/powerpoint/2010/main" val="3234754338"/>
              </p:ext>
            </p:extLst>
          </p:nvPr>
        </p:nvGraphicFramePr>
        <p:xfrm>
          <a:off x="798991" y="1161827"/>
          <a:ext cx="2643456" cy="40879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Graphic 5" descr="Cloud Computing">
            <a:extLst>
              <a:ext uri="{FF2B5EF4-FFF2-40B4-BE49-F238E27FC236}">
                <a16:creationId xmlns:a16="http://schemas.microsoft.com/office/drawing/2014/main" id="{B0E9CBB6-3C85-44D1-949B-6EF8B42B8FB7}"/>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326369" y="4807682"/>
            <a:ext cx="1588699" cy="1588699"/>
          </a:xfrm>
          <a:prstGeom prst="rect">
            <a:avLst/>
          </a:prstGeom>
        </p:spPr>
      </p:pic>
      <p:sp>
        <p:nvSpPr>
          <p:cNvPr id="5" name="TextBox 4">
            <a:extLst>
              <a:ext uri="{FF2B5EF4-FFF2-40B4-BE49-F238E27FC236}">
                <a16:creationId xmlns:a16="http://schemas.microsoft.com/office/drawing/2014/main" id="{91EB2C81-8A2B-4514-80D0-8346748066EF}"/>
              </a:ext>
            </a:extLst>
          </p:cNvPr>
          <p:cNvSpPr txBox="1"/>
          <p:nvPr/>
        </p:nvSpPr>
        <p:spPr>
          <a:xfrm>
            <a:off x="4244622" y="1061899"/>
            <a:ext cx="7196866" cy="646331"/>
          </a:xfrm>
          <a:prstGeom prst="rect">
            <a:avLst/>
          </a:prstGeom>
          <a:noFill/>
        </p:spPr>
        <p:txBody>
          <a:bodyPr wrap="square" rtlCol="0">
            <a:spAutoFit/>
          </a:bodyPr>
          <a:lstStyle/>
          <a:p>
            <a:pPr algn="l"/>
            <a:r>
              <a:rPr lang="en-US" b="1" i="0" dirty="0">
                <a:solidFill>
                  <a:srgbClr val="333333"/>
                </a:solidFill>
                <a:effectLst/>
                <a:latin typeface="Merriweather"/>
              </a:rPr>
              <a:t>“People empowered by automation will bring us out of this crisis”  (Forbes, April 10, 2020)</a:t>
            </a:r>
          </a:p>
        </p:txBody>
      </p:sp>
      <p:sp>
        <p:nvSpPr>
          <p:cNvPr id="3" name="TextBox 2">
            <a:extLst>
              <a:ext uri="{FF2B5EF4-FFF2-40B4-BE49-F238E27FC236}">
                <a16:creationId xmlns:a16="http://schemas.microsoft.com/office/drawing/2014/main" id="{F8C6764A-C199-47FE-9A9D-7C4933023C4E}"/>
              </a:ext>
            </a:extLst>
          </p:cNvPr>
          <p:cNvSpPr txBox="1"/>
          <p:nvPr/>
        </p:nvSpPr>
        <p:spPr>
          <a:xfrm>
            <a:off x="4131732" y="1800990"/>
            <a:ext cx="6931378" cy="3447098"/>
          </a:xfrm>
          <a:prstGeom prst="rect">
            <a:avLst/>
          </a:prstGeom>
          <a:noFill/>
        </p:spPr>
        <p:txBody>
          <a:bodyPr wrap="square" rtlCol="0">
            <a:spAutoFit/>
          </a:bodyPr>
          <a:lstStyle/>
          <a:p>
            <a:r>
              <a:rPr lang="en-US" sz="2000" b="1" dirty="0"/>
              <a:t>INDIVIDUAL:  There is Huge need for Individuals who can Digitize and Automate business processes. This can be from Creating Google Forms, Customizing Templates, using Zero-Coding Automation Technology and Coding Technologies too.</a:t>
            </a:r>
          </a:p>
          <a:p>
            <a:pPr marL="285750" indent="-285750">
              <a:buFont typeface="Wingdings" panose="05000000000000000000" pitchFamily="2" charset="2"/>
              <a:buChar char="ü"/>
            </a:pPr>
            <a:r>
              <a:rPr lang="en-US" sz="2000" b="1" dirty="0"/>
              <a:t> It ensures better accuracy for an individual’s work,</a:t>
            </a:r>
          </a:p>
          <a:p>
            <a:pPr marL="285750" indent="-285750">
              <a:buFont typeface="Wingdings" panose="05000000000000000000" pitchFamily="2" charset="2"/>
              <a:buChar char="ü"/>
            </a:pPr>
            <a:r>
              <a:rPr lang="en-US" sz="2000" b="1" dirty="0"/>
              <a:t>increase speed &amp; accuracy, </a:t>
            </a:r>
          </a:p>
          <a:p>
            <a:pPr marL="285750" indent="-285750">
              <a:buFont typeface="Wingdings" panose="05000000000000000000" pitchFamily="2" charset="2"/>
              <a:buChar char="ü"/>
            </a:pPr>
            <a:r>
              <a:rPr lang="en-US" sz="2000" b="1" dirty="0"/>
              <a:t>aggregate repetitive task, </a:t>
            </a:r>
          </a:p>
          <a:p>
            <a:pPr marL="285750" indent="-285750">
              <a:buFont typeface="Wingdings" panose="05000000000000000000" pitchFamily="2" charset="2"/>
              <a:buChar char="ü"/>
            </a:pPr>
            <a:r>
              <a:rPr lang="en-US" sz="2000" b="1" dirty="0"/>
              <a:t>ensure your schedule can continue running without you being physically present.</a:t>
            </a:r>
          </a:p>
          <a:p>
            <a:endParaRPr lang="en-US" sz="2000" dirty="0"/>
          </a:p>
        </p:txBody>
      </p:sp>
      <p:sp>
        <p:nvSpPr>
          <p:cNvPr id="4" name="TextBox 3">
            <a:extLst>
              <a:ext uri="{FF2B5EF4-FFF2-40B4-BE49-F238E27FC236}">
                <a16:creationId xmlns:a16="http://schemas.microsoft.com/office/drawing/2014/main" id="{F189D056-8872-45ED-A141-470AC0E79165}"/>
              </a:ext>
            </a:extLst>
          </p:cNvPr>
          <p:cNvSpPr txBox="1"/>
          <p:nvPr/>
        </p:nvSpPr>
        <p:spPr>
          <a:xfrm>
            <a:off x="4188177" y="5248088"/>
            <a:ext cx="6818489" cy="1015663"/>
          </a:xfrm>
          <a:prstGeom prst="rect">
            <a:avLst/>
          </a:prstGeom>
          <a:noFill/>
        </p:spPr>
        <p:txBody>
          <a:bodyPr wrap="square" rtlCol="0">
            <a:spAutoFit/>
          </a:bodyPr>
          <a:lstStyle/>
          <a:p>
            <a:r>
              <a:rPr lang="en-US" sz="2000" b="1" dirty="0">
                <a:solidFill>
                  <a:srgbClr val="000B23"/>
                </a:solidFill>
              </a:rPr>
              <a:t>ORGANISATION: Fast cost savings, Improved compliance, Resilience in Processes and Business Continuity</a:t>
            </a:r>
          </a:p>
        </p:txBody>
      </p:sp>
    </p:spTree>
    <p:extLst>
      <p:ext uri="{BB962C8B-B14F-4D97-AF65-F5344CB8AC3E}">
        <p14:creationId xmlns:p14="http://schemas.microsoft.com/office/powerpoint/2010/main" val="18934733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752D0-EEDD-4154-93F4-4ADB24160C71}"/>
              </a:ext>
            </a:extLst>
          </p:cNvPr>
          <p:cNvSpPr>
            <a:spLocks noGrp="1"/>
          </p:cNvSpPr>
          <p:nvPr>
            <p:ph type="title"/>
          </p:nvPr>
        </p:nvSpPr>
        <p:spPr>
          <a:xfrm>
            <a:off x="433758" y="393886"/>
            <a:ext cx="10058400" cy="600280"/>
          </a:xfrm>
        </p:spPr>
        <p:txBody>
          <a:bodyPr>
            <a:normAutofit fontScale="90000"/>
          </a:bodyPr>
          <a:lstStyle/>
          <a:p>
            <a:r>
              <a:rPr lang="en-US" b="1" dirty="0">
                <a:effectLst/>
                <a:ea typeface="Calibri" panose="020F0502020204030204" pitchFamily="34" charset="0"/>
                <a:cs typeface="Times New Roman" panose="02020603050405020304" pitchFamily="18" charset="0"/>
              </a:rPr>
              <a:t>THE </a:t>
            </a:r>
            <a:r>
              <a:rPr lang="en-US" b="1" dirty="0">
                <a:ea typeface="Calibri" panose="020F0502020204030204" pitchFamily="34" charset="0"/>
                <a:cs typeface="Times New Roman" panose="02020603050405020304" pitchFamily="18" charset="0"/>
              </a:rPr>
              <a:t>OPPORTUNITIES    contd.</a:t>
            </a:r>
            <a:endParaRPr lang="en-US" sz="3100" b="1" dirty="0"/>
          </a:p>
        </p:txBody>
      </p:sp>
      <p:graphicFrame>
        <p:nvGraphicFramePr>
          <p:cNvPr id="9" name="Content Placeholder 8">
            <a:extLst>
              <a:ext uri="{FF2B5EF4-FFF2-40B4-BE49-F238E27FC236}">
                <a16:creationId xmlns:a16="http://schemas.microsoft.com/office/drawing/2014/main" id="{32EF9C29-0A4B-4046-9BA4-5852EA337878}"/>
              </a:ext>
            </a:extLst>
          </p:cNvPr>
          <p:cNvGraphicFramePr>
            <a:graphicFrameLocks noGrp="1"/>
          </p:cNvGraphicFramePr>
          <p:nvPr>
            <p:ph idx="1"/>
            <p:extLst>
              <p:ext uri="{D42A27DB-BD31-4B8C-83A1-F6EECF244321}">
                <p14:modId xmlns:p14="http://schemas.microsoft.com/office/powerpoint/2010/main" val="13247844"/>
              </p:ext>
            </p:extLst>
          </p:nvPr>
        </p:nvGraphicFramePr>
        <p:xfrm>
          <a:off x="8962801" y="455262"/>
          <a:ext cx="2963578" cy="44106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Graphic 3" descr="Social network">
            <a:extLst>
              <a:ext uri="{FF2B5EF4-FFF2-40B4-BE49-F238E27FC236}">
                <a16:creationId xmlns:a16="http://schemas.microsoft.com/office/drawing/2014/main" id="{EDEAA897-734A-4628-A5E2-09EBCF1BFE38}"/>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9428169" y="4486713"/>
            <a:ext cx="2127977" cy="1910919"/>
          </a:xfrm>
          <a:prstGeom prst="rect">
            <a:avLst/>
          </a:prstGeom>
        </p:spPr>
      </p:pic>
      <p:sp>
        <p:nvSpPr>
          <p:cNvPr id="3" name="TextBox 2">
            <a:extLst>
              <a:ext uri="{FF2B5EF4-FFF2-40B4-BE49-F238E27FC236}">
                <a16:creationId xmlns:a16="http://schemas.microsoft.com/office/drawing/2014/main" id="{3A4AA236-7343-4E6B-AC9F-E2A13EDCC952}"/>
              </a:ext>
            </a:extLst>
          </p:cNvPr>
          <p:cNvSpPr txBox="1"/>
          <p:nvPr/>
        </p:nvSpPr>
        <p:spPr>
          <a:xfrm>
            <a:off x="559134" y="1267749"/>
            <a:ext cx="8498802" cy="5324535"/>
          </a:xfrm>
          <a:prstGeom prst="rect">
            <a:avLst/>
          </a:prstGeom>
          <a:noFill/>
        </p:spPr>
        <p:txBody>
          <a:bodyPr wrap="square" rtlCol="0">
            <a:spAutoFit/>
          </a:bodyPr>
          <a:lstStyle/>
          <a:p>
            <a:pPr algn="just"/>
            <a:r>
              <a:rPr lang="en-US" sz="2000" dirty="0"/>
              <a:t>Despite the world being a global village, there has been increased Connectedness beyond geographical boundaries, which was accelerated by the Covid19</a:t>
            </a:r>
          </a:p>
          <a:p>
            <a:pPr marL="285750" indent="-285750" algn="just">
              <a:buFont typeface="Wingdings" panose="05000000000000000000" pitchFamily="2" charset="2"/>
              <a:buChar char="Ø"/>
            </a:pPr>
            <a:r>
              <a:rPr lang="en-US" sz="2000" dirty="0"/>
              <a:t>Educational Institutions are expanding their reach by repackaging and offering online, targeted-skills courses that are of high demand by the industry &amp; this peculiar economy demand </a:t>
            </a:r>
            <a:r>
              <a:rPr lang="en-US" sz="2000" b="1" dirty="0"/>
              <a:t>[</a:t>
            </a:r>
            <a:r>
              <a:rPr lang="en-US" sz="2000" b="1" dirty="0">
                <a:hlinkClick r:id="rId10">
                  <a:extLst>
                    <a:ext uri="{A12FA001-AC4F-418D-AE19-62706E023703}">
                      <ahyp:hlinkClr xmlns:ahyp="http://schemas.microsoft.com/office/drawing/2018/hyperlinkcolor" val="tx"/>
                    </a:ext>
                  </a:extLst>
                </a:hlinkClick>
              </a:rPr>
              <a:t>automation-complementing skills</a:t>
            </a:r>
            <a:r>
              <a:rPr lang="en-US" sz="2000" b="1" dirty="0"/>
              <a:t> (the skills that automation relies on) </a:t>
            </a:r>
            <a:r>
              <a:rPr lang="en-US" sz="2000" b="1" dirty="0" err="1"/>
              <a:t>e.g</a:t>
            </a:r>
            <a:r>
              <a:rPr lang="en-US" sz="2000" b="1" dirty="0"/>
              <a:t>  </a:t>
            </a:r>
            <a:r>
              <a:rPr lang="en-US" sz="2000" b="1" dirty="0">
                <a:hlinkClick r:id="rId11">
                  <a:extLst>
                    <a:ext uri="{A12FA001-AC4F-418D-AE19-62706E023703}">
                      <ahyp:hlinkClr xmlns:ahyp="http://schemas.microsoft.com/office/drawing/2018/hyperlinkcolor" val="tx"/>
                    </a:ext>
                  </a:extLst>
                </a:hlinkClick>
              </a:rPr>
              <a:t>creativity,  social intelligence</a:t>
            </a:r>
            <a:r>
              <a:rPr lang="en-US" sz="2000" b="1" dirty="0"/>
              <a:t>] NOT  </a:t>
            </a:r>
            <a:r>
              <a:rPr lang="en-US" sz="2000" b="1" dirty="0">
                <a:hlinkClick r:id="rId10">
                  <a:extLst>
                    <a:ext uri="{A12FA001-AC4F-418D-AE19-62706E023703}">
                      <ahyp:hlinkClr xmlns:ahyp="http://schemas.microsoft.com/office/drawing/2018/hyperlinkcolor" val="tx"/>
                    </a:ext>
                  </a:extLst>
                </a:hlinkClick>
              </a:rPr>
              <a:t>automation-substituting skills</a:t>
            </a:r>
            <a:r>
              <a:rPr lang="en-US" sz="2000" b="1" dirty="0"/>
              <a:t> (i.e., skills that machines can replace)</a:t>
            </a:r>
          </a:p>
          <a:p>
            <a:pPr algn="just"/>
            <a:r>
              <a:rPr lang="en-US" sz="2000" i="1" dirty="0"/>
              <a:t>    </a:t>
            </a:r>
            <a:r>
              <a:rPr lang="en-US" sz="2000" i="1" dirty="0" err="1"/>
              <a:t>e.g</a:t>
            </a:r>
            <a:r>
              <a:rPr lang="en-US" sz="2000" i="1" dirty="0"/>
              <a:t> Modularization of MBA a case study</a:t>
            </a:r>
          </a:p>
          <a:p>
            <a:pPr algn="just"/>
            <a:endParaRPr lang="en-US" sz="2000" b="1" i="1" dirty="0"/>
          </a:p>
          <a:p>
            <a:pPr marL="285750" indent="-285750" algn="just">
              <a:buFont typeface="Wingdings" panose="05000000000000000000" pitchFamily="2" charset="2"/>
              <a:buChar char="Ø"/>
            </a:pPr>
            <a:r>
              <a:rPr lang="en-US" sz="2000" i="1" dirty="0"/>
              <a:t>Individuals with one needed skills or the other can organize online (WhatsApp, Zoom </a:t>
            </a:r>
            <a:r>
              <a:rPr lang="en-US" sz="2000" i="1" dirty="0" err="1"/>
              <a:t>etc</a:t>
            </a:r>
            <a:r>
              <a:rPr lang="en-US" sz="2000" i="1" dirty="0"/>
              <a:t>) coaching classes</a:t>
            </a:r>
          </a:p>
          <a:p>
            <a:pPr marL="285750" indent="-285750" algn="just">
              <a:buFont typeface="Wingdings" panose="05000000000000000000" pitchFamily="2" charset="2"/>
              <a:buChar char="Ø"/>
            </a:pPr>
            <a:endParaRPr lang="en-US" sz="2000" i="1" dirty="0"/>
          </a:p>
          <a:p>
            <a:pPr marL="285750" indent="-285750" algn="just">
              <a:buFont typeface="Wingdings" panose="05000000000000000000" pitchFamily="2" charset="2"/>
              <a:buChar char="Ø"/>
            </a:pPr>
            <a:r>
              <a:rPr lang="en-US" sz="2000" i="1" dirty="0"/>
              <a:t>Knowledge economy/Re-SKILLING  is having a huge need cum opportunity</a:t>
            </a:r>
          </a:p>
        </p:txBody>
      </p:sp>
      <p:sp>
        <p:nvSpPr>
          <p:cNvPr id="5" name="TextBox 4">
            <a:extLst>
              <a:ext uri="{FF2B5EF4-FFF2-40B4-BE49-F238E27FC236}">
                <a16:creationId xmlns:a16="http://schemas.microsoft.com/office/drawing/2014/main" id="{08951710-4212-4D6A-BB2A-A926138DE57F}"/>
              </a:ext>
            </a:extLst>
          </p:cNvPr>
          <p:cNvSpPr txBox="1"/>
          <p:nvPr/>
        </p:nvSpPr>
        <p:spPr>
          <a:xfrm>
            <a:off x="2856089" y="891820"/>
            <a:ext cx="3793067" cy="461665"/>
          </a:xfrm>
          <a:prstGeom prst="rect">
            <a:avLst/>
          </a:prstGeom>
          <a:noFill/>
        </p:spPr>
        <p:txBody>
          <a:bodyPr wrap="square" rtlCol="0">
            <a:spAutoFit/>
          </a:bodyPr>
          <a:lstStyle/>
          <a:p>
            <a:pPr algn="ctr"/>
            <a:r>
              <a:rPr lang="en-US" sz="2400" b="1" i="1" dirty="0">
                <a:solidFill>
                  <a:srgbClr val="333333"/>
                </a:solidFill>
                <a:effectLst/>
                <a:latin typeface="Open Sans" panose="020B0606030504020204" pitchFamily="34" charset="0"/>
              </a:rPr>
              <a:t>A skill-biased pandemic</a:t>
            </a:r>
            <a:endParaRPr lang="en-US" sz="2400" i="1" dirty="0"/>
          </a:p>
        </p:txBody>
      </p:sp>
    </p:spTree>
    <p:extLst>
      <p:ext uri="{BB962C8B-B14F-4D97-AF65-F5344CB8AC3E}">
        <p14:creationId xmlns:p14="http://schemas.microsoft.com/office/powerpoint/2010/main" val="2550050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752D0-EEDD-4154-93F4-4ADB24160C71}"/>
              </a:ext>
            </a:extLst>
          </p:cNvPr>
          <p:cNvSpPr>
            <a:spLocks noGrp="1"/>
          </p:cNvSpPr>
          <p:nvPr>
            <p:ph type="title"/>
          </p:nvPr>
        </p:nvSpPr>
        <p:spPr>
          <a:xfrm>
            <a:off x="433758" y="461619"/>
            <a:ext cx="10058400" cy="600280"/>
          </a:xfrm>
        </p:spPr>
        <p:txBody>
          <a:bodyPr>
            <a:normAutofit fontScale="90000"/>
          </a:bodyPr>
          <a:lstStyle/>
          <a:p>
            <a:r>
              <a:rPr lang="en-US" b="1" dirty="0">
                <a:effectLst/>
                <a:ea typeface="Calibri" panose="020F0502020204030204" pitchFamily="34" charset="0"/>
                <a:cs typeface="Times New Roman" panose="02020603050405020304" pitchFamily="18" charset="0"/>
              </a:rPr>
              <a:t>THE </a:t>
            </a:r>
            <a:r>
              <a:rPr lang="en-US" b="1" dirty="0">
                <a:ea typeface="Calibri" panose="020F0502020204030204" pitchFamily="34" charset="0"/>
                <a:cs typeface="Times New Roman" panose="02020603050405020304" pitchFamily="18" charset="0"/>
              </a:rPr>
              <a:t>OPPORTUNITIES    contd.</a:t>
            </a:r>
            <a:endParaRPr lang="en-US" sz="3100" b="1" dirty="0"/>
          </a:p>
        </p:txBody>
      </p:sp>
      <p:graphicFrame>
        <p:nvGraphicFramePr>
          <p:cNvPr id="9" name="Content Placeholder 8">
            <a:extLst>
              <a:ext uri="{FF2B5EF4-FFF2-40B4-BE49-F238E27FC236}">
                <a16:creationId xmlns:a16="http://schemas.microsoft.com/office/drawing/2014/main" id="{32EF9C29-0A4B-4046-9BA4-5852EA337878}"/>
              </a:ext>
            </a:extLst>
          </p:cNvPr>
          <p:cNvGraphicFramePr>
            <a:graphicFrameLocks noGrp="1"/>
          </p:cNvGraphicFramePr>
          <p:nvPr>
            <p:ph idx="1"/>
            <p:extLst>
              <p:ext uri="{D42A27DB-BD31-4B8C-83A1-F6EECF244321}">
                <p14:modId xmlns:p14="http://schemas.microsoft.com/office/powerpoint/2010/main" val="2708364610"/>
              </p:ext>
            </p:extLst>
          </p:nvPr>
        </p:nvGraphicFramePr>
        <p:xfrm>
          <a:off x="798991" y="1161827"/>
          <a:ext cx="2565098" cy="39971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a:extLst>
              <a:ext uri="{FF2B5EF4-FFF2-40B4-BE49-F238E27FC236}">
                <a16:creationId xmlns:a16="http://schemas.microsoft.com/office/drawing/2014/main" id="{B7D1C6D5-DB76-427C-B7B0-68B9CF4F096D}"/>
              </a:ext>
            </a:extLst>
          </p:cNvPr>
          <p:cNvPicPr>
            <a:picLocks noChangeAspect="1"/>
          </p:cNvPicPr>
          <p:nvPr/>
        </p:nvPicPr>
        <p:blipFill>
          <a:blip r:embed="rId8"/>
          <a:stretch>
            <a:fillRect/>
          </a:stretch>
        </p:blipFill>
        <p:spPr>
          <a:xfrm>
            <a:off x="7405511" y="3315962"/>
            <a:ext cx="4168120" cy="2942150"/>
          </a:xfrm>
          <a:prstGeom prst="rect">
            <a:avLst/>
          </a:prstGeom>
          <a:noFill/>
        </p:spPr>
      </p:pic>
      <p:sp>
        <p:nvSpPr>
          <p:cNvPr id="3" name="TextBox 2">
            <a:extLst>
              <a:ext uri="{FF2B5EF4-FFF2-40B4-BE49-F238E27FC236}">
                <a16:creationId xmlns:a16="http://schemas.microsoft.com/office/drawing/2014/main" id="{DD701B01-ABA0-49FC-BEF3-364359F1E1AF}"/>
              </a:ext>
            </a:extLst>
          </p:cNvPr>
          <p:cNvSpPr txBox="1"/>
          <p:nvPr/>
        </p:nvSpPr>
        <p:spPr>
          <a:xfrm>
            <a:off x="3548467" y="2251749"/>
            <a:ext cx="7717843" cy="646331"/>
          </a:xfrm>
          <a:prstGeom prst="rect">
            <a:avLst/>
          </a:prstGeom>
          <a:noFill/>
        </p:spPr>
        <p:txBody>
          <a:bodyPr wrap="square" rtlCol="0">
            <a:spAutoFit/>
          </a:bodyPr>
          <a:lstStyle/>
          <a:p>
            <a:pPr algn="ctr"/>
            <a:r>
              <a:rPr lang="en-US" sz="3600" b="1" i="1" dirty="0"/>
              <a:t>VIRTUAL is the new normal</a:t>
            </a:r>
          </a:p>
        </p:txBody>
      </p:sp>
      <p:sp>
        <p:nvSpPr>
          <p:cNvPr id="5" name="TextBox 4">
            <a:extLst>
              <a:ext uri="{FF2B5EF4-FFF2-40B4-BE49-F238E27FC236}">
                <a16:creationId xmlns:a16="http://schemas.microsoft.com/office/drawing/2014/main" id="{C631DC10-C9C2-4983-8DEA-8C864DC424A9}"/>
              </a:ext>
            </a:extLst>
          </p:cNvPr>
          <p:cNvSpPr txBox="1"/>
          <p:nvPr/>
        </p:nvSpPr>
        <p:spPr>
          <a:xfrm>
            <a:off x="3548467" y="3429000"/>
            <a:ext cx="3145844" cy="1368778"/>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39620353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752D0-EEDD-4154-93F4-4ADB24160C71}"/>
              </a:ext>
            </a:extLst>
          </p:cNvPr>
          <p:cNvSpPr>
            <a:spLocks noGrp="1"/>
          </p:cNvSpPr>
          <p:nvPr>
            <p:ph type="title"/>
          </p:nvPr>
        </p:nvSpPr>
        <p:spPr>
          <a:xfrm>
            <a:off x="433758" y="461619"/>
            <a:ext cx="10058400" cy="600280"/>
          </a:xfrm>
        </p:spPr>
        <p:txBody>
          <a:bodyPr>
            <a:normAutofit fontScale="90000"/>
          </a:bodyPr>
          <a:lstStyle/>
          <a:p>
            <a:r>
              <a:rPr lang="en-US" b="1" dirty="0">
                <a:effectLst/>
                <a:ea typeface="Calibri" panose="020F0502020204030204" pitchFamily="34" charset="0"/>
                <a:cs typeface="Times New Roman" panose="02020603050405020304" pitchFamily="18" charset="0"/>
              </a:rPr>
              <a:t>THE </a:t>
            </a:r>
            <a:r>
              <a:rPr lang="en-US" b="1" dirty="0">
                <a:ea typeface="Calibri" panose="020F0502020204030204" pitchFamily="34" charset="0"/>
                <a:cs typeface="Times New Roman" panose="02020603050405020304" pitchFamily="18" charset="0"/>
              </a:rPr>
              <a:t>OPPORTUNITIES    contd.</a:t>
            </a:r>
            <a:endParaRPr lang="en-US" sz="3100" b="1" dirty="0"/>
          </a:p>
        </p:txBody>
      </p:sp>
      <p:graphicFrame>
        <p:nvGraphicFramePr>
          <p:cNvPr id="9" name="Content Placeholder 8">
            <a:extLst>
              <a:ext uri="{FF2B5EF4-FFF2-40B4-BE49-F238E27FC236}">
                <a16:creationId xmlns:a16="http://schemas.microsoft.com/office/drawing/2014/main" id="{32EF9C29-0A4B-4046-9BA4-5852EA337878}"/>
              </a:ext>
            </a:extLst>
          </p:cNvPr>
          <p:cNvGraphicFramePr>
            <a:graphicFrameLocks noGrp="1"/>
          </p:cNvGraphicFramePr>
          <p:nvPr>
            <p:ph idx="1"/>
            <p:extLst>
              <p:ext uri="{D42A27DB-BD31-4B8C-83A1-F6EECF244321}">
                <p14:modId xmlns:p14="http://schemas.microsoft.com/office/powerpoint/2010/main" val="1201211031"/>
              </p:ext>
            </p:extLst>
          </p:nvPr>
        </p:nvGraphicFramePr>
        <p:xfrm>
          <a:off x="8455511" y="1161827"/>
          <a:ext cx="2934538" cy="41416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61300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752D0-EEDD-4154-93F4-4ADB24160C71}"/>
              </a:ext>
            </a:extLst>
          </p:cNvPr>
          <p:cNvSpPr>
            <a:spLocks noGrp="1"/>
          </p:cNvSpPr>
          <p:nvPr>
            <p:ph type="title"/>
          </p:nvPr>
        </p:nvSpPr>
        <p:spPr>
          <a:xfrm>
            <a:off x="418730" y="436707"/>
            <a:ext cx="10058400" cy="697934"/>
          </a:xfrm>
        </p:spPr>
        <p:txBody>
          <a:bodyPr anchor="ctr">
            <a:normAutofit/>
          </a:bodyPr>
          <a:lstStyle/>
          <a:p>
            <a:r>
              <a:rPr lang="en-US" b="1" dirty="0">
                <a:effectLst/>
              </a:rPr>
              <a:t>THE </a:t>
            </a:r>
            <a:r>
              <a:rPr lang="en-US" b="1" dirty="0"/>
              <a:t>OPPORTUNITIES</a:t>
            </a:r>
          </a:p>
        </p:txBody>
      </p:sp>
      <p:sp>
        <p:nvSpPr>
          <p:cNvPr id="3" name="Content Placeholder 2">
            <a:extLst>
              <a:ext uri="{FF2B5EF4-FFF2-40B4-BE49-F238E27FC236}">
                <a16:creationId xmlns:a16="http://schemas.microsoft.com/office/drawing/2014/main" id="{94F71C9C-DCBD-4851-812C-F9D2766B9EED}"/>
              </a:ext>
            </a:extLst>
          </p:cNvPr>
          <p:cNvSpPr>
            <a:spLocks noGrp="1"/>
          </p:cNvSpPr>
          <p:nvPr>
            <p:ph sz="half" idx="2"/>
          </p:nvPr>
        </p:nvSpPr>
        <p:spPr>
          <a:xfrm>
            <a:off x="2621133" y="1402675"/>
            <a:ext cx="9077712" cy="1074198"/>
          </a:xfrm>
        </p:spPr>
        <p:txBody>
          <a:bodyPr>
            <a:normAutofit/>
          </a:bodyPr>
          <a:lstStyle/>
          <a:p>
            <a:r>
              <a:rPr lang="en-US" b="1" dirty="0"/>
              <a:t>INCREASED GLOBAL CONNECTIVITY BEYOND GEOGRAPHIC BOUNDARIES</a:t>
            </a:r>
          </a:p>
          <a:p>
            <a:pPr lvl="1"/>
            <a:r>
              <a:rPr lang="en-US" dirty="0"/>
              <a:t>Zoom's network net worth jumped from $15b in December 2019 to $139b in October 2020. Thanks to the high demand for their virtual meeting app.</a:t>
            </a:r>
          </a:p>
        </p:txBody>
      </p:sp>
      <p:pic>
        <p:nvPicPr>
          <p:cNvPr id="11" name="Graphic 10" descr="Social network">
            <a:extLst>
              <a:ext uri="{FF2B5EF4-FFF2-40B4-BE49-F238E27FC236}">
                <a16:creationId xmlns:a16="http://schemas.microsoft.com/office/drawing/2014/main" id="{F3415CD1-0B80-4F59-97B7-8F615CC21EC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93155" y="1134641"/>
            <a:ext cx="2127977" cy="1910919"/>
          </a:xfrm>
          <a:prstGeom prst="rect">
            <a:avLst/>
          </a:prstGeom>
        </p:spPr>
      </p:pic>
      <p:sp>
        <p:nvSpPr>
          <p:cNvPr id="14" name="TextBox 13">
            <a:extLst>
              <a:ext uri="{FF2B5EF4-FFF2-40B4-BE49-F238E27FC236}">
                <a16:creationId xmlns:a16="http://schemas.microsoft.com/office/drawing/2014/main" id="{9D9C4EE5-F051-449A-A0E9-652FDB38C27B}"/>
              </a:ext>
            </a:extLst>
          </p:cNvPr>
          <p:cNvSpPr txBox="1"/>
          <p:nvPr/>
        </p:nvSpPr>
        <p:spPr>
          <a:xfrm>
            <a:off x="2743196" y="2945137"/>
            <a:ext cx="8955649" cy="3310843"/>
          </a:xfrm>
          <a:prstGeom prst="rect">
            <a:avLst/>
          </a:prstGeom>
          <a:noFill/>
        </p:spPr>
        <p:txBody>
          <a:bodyPr wrap="square">
            <a:spAutoFit/>
          </a:bodyPr>
          <a:lstStyle/>
          <a:p>
            <a:r>
              <a:rPr lang="en-US" b="1" dirty="0"/>
              <a:t>INCREASED DIGITALIZATION, AUTOMATION AND ANALYSIS</a:t>
            </a:r>
          </a:p>
          <a:p>
            <a:pPr marL="548640" lvl="2">
              <a:lnSpc>
                <a:spcPct val="107000"/>
              </a:lnSpc>
              <a:spcBef>
                <a:spcPts val="0"/>
              </a:spcBef>
              <a:spcAft>
                <a:spcPts val="800"/>
              </a:spcAft>
            </a:pPr>
            <a:r>
              <a:rPr lang="en-US" sz="1600" dirty="0"/>
              <a:t>FinTech’s are having a field day. As we speak, conventional banking is an endangered specie. FinTech's are running them out of business. Transfers can now be done via WhatsApp in India.</a:t>
            </a:r>
          </a:p>
          <a:p>
            <a:pPr marL="548640" lvl="2">
              <a:lnSpc>
                <a:spcPct val="107000"/>
              </a:lnSpc>
              <a:spcBef>
                <a:spcPts val="0"/>
              </a:spcBef>
              <a:spcAft>
                <a:spcPts val="800"/>
              </a:spcAft>
            </a:pPr>
            <a:r>
              <a:rPr lang="en-US" sz="1600" dirty="0"/>
              <a:t>AI and Analytics are experiencing better attention. Businesses are driving towards reducing human involvement as much as possible. This will turn attention to Artificial Intelligence. It will become mainstream, no longer an alternative.</a:t>
            </a:r>
          </a:p>
          <a:p>
            <a:pPr marL="548640" lvl="2">
              <a:lnSpc>
                <a:spcPct val="107000"/>
              </a:lnSpc>
              <a:spcBef>
                <a:spcPts val="0"/>
              </a:spcBef>
              <a:spcAft>
                <a:spcPts val="800"/>
              </a:spcAft>
            </a:pPr>
            <a:r>
              <a:rPr lang="en-US" sz="1600" dirty="0"/>
              <a:t>Scenarios Planning increasingly powered by AI and automation enable organizations to see the bigger picture and make effective trade-off decisions on issues. By analyzing past events and hypothesizing future threats, organizations can identify strategic steps to take.</a:t>
            </a:r>
          </a:p>
        </p:txBody>
      </p:sp>
      <p:pic>
        <p:nvPicPr>
          <p:cNvPr id="16" name="Graphic 15" descr="Cloud Computing">
            <a:extLst>
              <a:ext uri="{FF2B5EF4-FFF2-40B4-BE49-F238E27FC236}">
                <a16:creationId xmlns:a16="http://schemas.microsoft.com/office/drawing/2014/main" id="{9C93E14B-72A5-4445-9688-3B1C46B3294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02561" y="3645100"/>
            <a:ext cx="1910919" cy="1910919"/>
          </a:xfrm>
          <a:prstGeom prst="rect">
            <a:avLst/>
          </a:prstGeom>
        </p:spPr>
      </p:pic>
    </p:spTree>
    <p:extLst>
      <p:ext uri="{BB962C8B-B14F-4D97-AF65-F5344CB8AC3E}">
        <p14:creationId xmlns:p14="http://schemas.microsoft.com/office/powerpoint/2010/main" val="25061056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752D0-EEDD-4154-93F4-4ADB24160C71}"/>
              </a:ext>
            </a:extLst>
          </p:cNvPr>
          <p:cNvSpPr>
            <a:spLocks noGrp="1"/>
          </p:cNvSpPr>
          <p:nvPr>
            <p:ph type="title"/>
          </p:nvPr>
        </p:nvSpPr>
        <p:spPr>
          <a:xfrm>
            <a:off x="2743200" y="551848"/>
            <a:ext cx="6330462" cy="600280"/>
          </a:xfrm>
        </p:spPr>
        <p:txBody>
          <a:bodyPr>
            <a:normAutofit fontScale="90000"/>
          </a:bodyPr>
          <a:lstStyle/>
          <a:p>
            <a:r>
              <a:rPr lang="en-US" b="1" dirty="0">
                <a:effectLst/>
                <a:ea typeface="Calibri" panose="020F0502020204030204" pitchFamily="34" charset="0"/>
                <a:cs typeface="Times New Roman" panose="02020603050405020304" pitchFamily="18" charset="0"/>
              </a:rPr>
              <a:t>TAKE AWAY &amp; CONCLUSION</a:t>
            </a:r>
            <a:endParaRPr lang="en-US" b="1" dirty="0"/>
          </a:p>
        </p:txBody>
      </p:sp>
      <p:sp>
        <p:nvSpPr>
          <p:cNvPr id="3" name="Content Placeholder 2">
            <a:extLst>
              <a:ext uri="{FF2B5EF4-FFF2-40B4-BE49-F238E27FC236}">
                <a16:creationId xmlns:a16="http://schemas.microsoft.com/office/drawing/2014/main" id="{94F71C9C-DCBD-4851-812C-F9D2766B9EED}"/>
              </a:ext>
            </a:extLst>
          </p:cNvPr>
          <p:cNvSpPr>
            <a:spLocks noGrp="1"/>
          </p:cNvSpPr>
          <p:nvPr>
            <p:ph idx="1"/>
          </p:nvPr>
        </p:nvSpPr>
        <p:spPr>
          <a:xfrm>
            <a:off x="577043" y="1473695"/>
            <a:ext cx="11043821" cy="4532317"/>
          </a:xfrm>
        </p:spPr>
        <p:txBody>
          <a:bodyPr>
            <a:noAutofit/>
          </a:bodyPr>
          <a:lstStyle/>
          <a:p>
            <a:pPr marL="342900" marR="0" indent="-342900">
              <a:lnSpc>
                <a:spcPct val="107000"/>
              </a:lnSpc>
              <a:spcBef>
                <a:spcPts val="0"/>
              </a:spcBef>
              <a:spcAft>
                <a:spcPts val="800"/>
              </a:spcAft>
              <a:buFont typeface="+mj-lt"/>
              <a:buAutoNum type="arabicPeriod"/>
            </a:pPr>
            <a:r>
              <a:rPr lang="en-US" sz="2800" dirty="0">
                <a:solidFill>
                  <a:srgbClr val="333333"/>
                </a:solidFill>
                <a:effectLst/>
                <a:ea typeface="Calibri" panose="020F0502020204030204" pitchFamily="34" charset="0"/>
                <a:cs typeface="Times New Roman" panose="02020603050405020304" pitchFamily="18" charset="0"/>
              </a:rPr>
              <a:t>Automate strategic business processes to build resilience and business continuity</a:t>
            </a:r>
          </a:p>
          <a:p>
            <a:pPr marL="342900" marR="0" indent="-342900">
              <a:lnSpc>
                <a:spcPct val="107000"/>
              </a:lnSpc>
              <a:spcBef>
                <a:spcPts val="0"/>
              </a:spcBef>
              <a:spcAft>
                <a:spcPts val="800"/>
              </a:spcAft>
              <a:buFont typeface="+mj-lt"/>
              <a:buAutoNum type="arabicPeriod"/>
            </a:pPr>
            <a:r>
              <a:rPr lang="en-US" sz="2800" dirty="0">
                <a:solidFill>
                  <a:srgbClr val="333333"/>
                </a:solidFill>
                <a:ea typeface="Calibri" panose="020F0502020204030204" pitchFamily="34" charset="0"/>
                <a:cs typeface="Times New Roman" panose="02020603050405020304" pitchFamily="18" charset="0"/>
              </a:rPr>
              <a:t>Workers &amp; Individuals must RE-SKILL to meet up with current demands.</a:t>
            </a:r>
            <a:endParaRPr lang="en-US" sz="2800" dirty="0">
              <a:ea typeface="Calibri" panose="020F0502020204030204" pitchFamily="34" charset="0"/>
              <a:cs typeface="Times New Roman" panose="02020603050405020304" pitchFamily="18" charset="0"/>
            </a:endParaRPr>
          </a:p>
          <a:p>
            <a:pPr marL="342900" marR="0" indent="-342900">
              <a:lnSpc>
                <a:spcPct val="107000"/>
              </a:lnSpc>
              <a:spcBef>
                <a:spcPts val="0"/>
              </a:spcBef>
              <a:spcAft>
                <a:spcPts val="800"/>
              </a:spcAft>
              <a:buFont typeface="+mj-lt"/>
              <a:buAutoNum type="arabicPeriod"/>
            </a:pPr>
            <a:r>
              <a:rPr lang="en-US" sz="2800" dirty="0">
                <a:solidFill>
                  <a:srgbClr val="333333"/>
                </a:solidFill>
                <a:effectLst/>
                <a:ea typeface="Calibri" panose="020F0502020204030204" pitchFamily="34" charset="0"/>
                <a:cs typeface="Times New Roman" panose="02020603050405020304" pitchFamily="18" charset="0"/>
              </a:rPr>
              <a:t>Aggregate data sources and get value from them with data </a:t>
            </a:r>
            <a:r>
              <a:rPr lang="en-US" sz="2800" dirty="0">
                <a:solidFill>
                  <a:srgbClr val="333333"/>
                </a:solidFill>
                <a:ea typeface="Calibri" panose="020F0502020204030204" pitchFamily="34" charset="0"/>
                <a:cs typeface="Times New Roman" panose="02020603050405020304" pitchFamily="18" charset="0"/>
              </a:rPr>
              <a:t>analysis, </a:t>
            </a:r>
            <a:r>
              <a:rPr lang="en-US" sz="2800" dirty="0">
                <a:solidFill>
                  <a:srgbClr val="333333"/>
                </a:solidFill>
                <a:effectLst/>
                <a:ea typeface="Calibri" panose="020F0502020204030204" pitchFamily="34" charset="0"/>
                <a:cs typeface="Times New Roman" panose="02020603050405020304" pitchFamily="18" charset="0"/>
              </a:rPr>
              <a:t>visualization and artificial intelligence (AI)</a:t>
            </a:r>
            <a:endParaRPr lang="en-US" sz="2800" dirty="0">
              <a:ea typeface="Calibri" panose="020F0502020204030204" pitchFamily="34" charset="0"/>
              <a:cs typeface="Times New Roman" panose="02020603050405020304" pitchFamily="18" charset="0"/>
            </a:endParaRPr>
          </a:p>
          <a:p>
            <a:pPr marL="342900" marR="0" indent="-342900">
              <a:lnSpc>
                <a:spcPct val="107000"/>
              </a:lnSpc>
              <a:spcBef>
                <a:spcPts val="0"/>
              </a:spcBef>
              <a:spcAft>
                <a:spcPts val="800"/>
              </a:spcAft>
              <a:buFont typeface="+mj-lt"/>
              <a:buAutoNum type="arabicPeriod"/>
            </a:pPr>
            <a:r>
              <a:rPr lang="en-US" sz="2800" dirty="0">
                <a:solidFill>
                  <a:srgbClr val="333333"/>
                </a:solidFill>
                <a:effectLst/>
                <a:ea typeface="Calibri" panose="020F0502020204030204" pitchFamily="34" charset="0"/>
                <a:cs typeface="Times New Roman" panose="02020603050405020304" pitchFamily="18" charset="0"/>
              </a:rPr>
              <a:t>Strengthen information technology infrastructure.</a:t>
            </a:r>
            <a:endParaRPr lang="en-US" sz="2800" dirty="0">
              <a:ea typeface="Calibri" panose="020F0502020204030204" pitchFamily="34" charset="0"/>
              <a:cs typeface="Times New Roman" panose="02020603050405020304" pitchFamily="18" charset="0"/>
            </a:endParaRPr>
          </a:p>
          <a:p>
            <a:pPr marL="342900" marR="0" indent="-342900">
              <a:lnSpc>
                <a:spcPct val="107000"/>
              </a:lnSpc>
              <a:spcBef>
                <a:spcPts val="0"/>
              </a:spcBef>
              <a:spcAft>
                <a:spcPts val="800"/>
              </a:spcAft>
              <a:buFont typeface="+mj-lt"/>
              <a:buAutoNum type="arabicPeriod"/>
            </a:pPr>
            <a:r>
              <a:rPr lang="en-US" sz="2800" dirty="0">
                <a:solidFill>
                  <a:srgbClr val="333333"/>
                </a:solidFill>
                <a:effectLst/>
                <a:ea typeface="Calibri" panose="020F0502020204030204" pitchFamily="34" charset="0"/>
                <a:cs typeface="Times New Roman" panose="02020603050405020304" pitchFamily="18" charset="0"/>
              </a:rPr>
              <a:t>Conduct cyber-security assessment and implement the relevant remediation steps</a:t>
            </a:r>
            <a:endParaRPr lang="en-US" sz="2800" dirty="0">
              <a:effectLst/>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800" b="1" dirty="0"/>
          </a:p>
        </p:txBody>
      </p:sp>
    </p:spTree>
    <p:extLst>
      <p:ext uri="{BB962C8B-B14F-4D97-AF65-F5344CB8AC3E}">
        <p14:creationId xmlns:p14="http://schemas.microsoft.com/office/powerpoint/2010/main" val="42463274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E07AF-7D95-413D-A6B0-E0835C0909A7}"/>
              </a:ext>
            </a:extLst>
          </p:cNvPr>
          <p:cNvSpPr>
            <a:spLocks noGrp="1"/>
          </p:cNvSpPr>
          <p:nvPr>
            <p:ph type="title"/>
          </p:nvPr>
        </p:nvSpPr>
        <p:spPr>
          <a:xfrm>
            <a:off x="785447" y="1348153"/>
            <a:ext cx="10562492" cy="2649415"/>
          </a:xfrm>
        </p:spPr>
        <p:txBody>
          <a:bodyPr>
            <a:noAutofit/>
          </a:bodyPr>
          <a:lstStyle/>
          <a:p>
            <a:pPr algn="ctr"/>
            <a:r>
              <a:rPr lang="en-US" sz="8000" b="1" dirty="0">
                <a:solidFill>
                  <a:schemeClr val="accent2">
                    <a:lumMod val="75000"/>
                  </a:schemeClr>
                </a:solidFill>
                <a:latin typeface="Forte" panose="03060902040502070203" pitchFamily="66" charset="0"/>
              </a:rPr>
              <a:t>THANK YOU </a:t>
            </a:r>
            <a:br>
              <a:rPr lang="en-US" sz="8000" b="1" dirty="0">
                <a:solidFill>
                  <a:schemeClr val="accent2">
                    <a:lumMod val="75000"/>
                  </a:schemeClr>
                </a:solidFill>
                <a:latin typeface="Forte" panose="03060902040502070203" pitchFamily="66" charset="0"/>
              </a:rPr>
            </a:br>
            <a:r>
              <a:rPr lang="en-US" sz="8000" b="1" dirty="0">
                <a:solidFill>
                  <a:schemeClr val="accent2">
                    <a:lumMod val="75000"/>
                  </a:schemeClr>
                </a:solidFill>
                <a:latin typeface="Forte" panose="03060902040502070203" pitchFamily="66" charset="0"/>
              </a:rPr>
              <a:t>FOR YOUR ATTENTION</a:t>
            </a:r>
          </a:p>
        </p:txBody>
      </p:sp>
      <p:sp>
        <p:nvSpPr>
          <p:cNvPr id="3" name="Content Placeholder 2">
            <a:extLst>
              <a:ext uri="{FF2B5EF4-FFF2-40B4-BE49-F238E27FC236}">
                <a16:creationId xmlns:a16="http://schemas.microsoft.com/office/drawing/2014/main" id="{1207BFCC-E8B3-44F4-B87E-56417034C269}"/>
              </a:ext>
            </a:extLst>
          </p:cNvPr>
          <p:cNvSpPr>
            <a:spLocks noGrp="1"/>
          </p:cNvSpPr>
          <p:nvPr>
            <p:ph idx="1"/>
          </p:nvPr>
        </p:nvSpPr>
        <p:spPr>
          <a:xfrm>
            <a:off x="1066800" y="5502812"/>
            <a:ext cx="10058400" cy="909711"/>
          </a:xfrm>
        </p:spPr>
        <p:txBody>
          <a:bodyPr>
            <a:normAutofit/>
          </a:bodyPr>
          <a:lstStyle/>
          <a:p>
            <a:pPr algn="ctr"/>
            <a:r>
              <a:rPr lang="en-US" sz="2000" b="1" dirty="0">
                <a:solidFill>
                  <a:srgbClr val="344529"/>
                </a:solidFill>
                <a:hlinkClick r:id="rId2">
                  <a:extLst>
                    <a:ext uri="{A12FA001-AC4F-418D-AE19-62706E023703}">
                      <ahyp:hlinkClr xmlns:ahyp="http://schemas.microsoft.com/office/drawing/2018/hyperlinkcolor" val="tx"/>
                    </a:ext>
                  </a:extLst>
                </a:hlinkClick>
              </a:rPr>
              <a:t>alaba.ojediran@lasu.edu.ng</a:t>
            </a:r>
            <a:endParaRPr lang="en-US" sz="2000" b="1" dirty="0">
              <a:solidFill>
                <a:srgbClr val="344529"/>
              </a:solidFill>
            </a:endParaRPr>
          </a:p>
          <a:p>
            <a:pPr algn="ctr"/>
            <a:r>
              <a:rPr lang="en-US" sz="2000" b="1" dirty="0">
                <a:solidFill>
                  <a:srgbClr val="344529"/>
                </a:solidFill>
              </a:rPr>
              <a:t>https://www.linkedin.com/in/ojediran-alaba-bolaji-mcfi-8269961b/</a:t>
            </a:r>
          </a:p>
        </p:txBody>
      </p:sp>
    </p:spTree>
    <p:extLst>
      <p:ext uri="{BB962C8B-B14F-4D97-AF65-F5344CB8AC3E}">
        <p14:creationId xmlns:p14="http://schemas.microsoft.com/office/powerpoint/2010/main" val="38208674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752D0-EEDD-4154-93F4-4ADB24160C71}"/>
              </a:ext>
            </a:extLst>
          </p:cNvPr>
          <p:cNvSpPr>
            <a:spLocks noGrp="1"/>
          </p:cNvSpPr>
          <p:nvPr>
            <p:ph type="title"/>
          </p:nvPr>
        </p:nvSpPr>
        <p:spPr>
          <a:xfrm>
            <a:off x="2743200" y="551848"/>
            <a:ext cx="6330462" cy="600280"/>
          </a:xfrm>
        </p:spPr>
        <p:txBody>
          <a:bodyPr>
            <a:normAutofit fontScale="90000"/>
          </a:bodyPr>
          <a:lstStyle/>
          <a:p>
            <a:pPr algn="ctr"/>
            <a:r>
              <a:rPr lang="en-US" b="1" i="1" dirty="0">
                <a:cs typeface="Times New Roman" panose="02020603050405020304" pitchFamily="18" charset="0"/>
              </a:rPr>
              <a:t>References</a:t>
            </a:r>
            <a:endParaRPr lang="en-US" b="1" i="1" dirty="0"/>
          </a:p>
        </p:txBody>
      </p:sp>
      <p:sp>
        <p:nvSpPr>
          <p:cNvPr id="3" name="Content Placeholder 2">
            <a:extLst>
              <a:ext uri="{FF2B5EF4-FFF2-40B4-BE49-F238E27FC236}">
                <a16:creationId xmlns:a16="http://schemas.microsoft.com/office/drawing/2014/main" id="{94F71C9C-DCBD-4851-812C-F9D2766B9EED}"/>
              </a:ext>
            </a:extLst>
          </p:cNvPr>
          <p:cNvSpPr>
            <a:spLocks noGrp="1"/>
          </p:cNvSpPr>
          <p:nvPr>
            <p:ph idx="1"/>
          </p:nvPr>
        </p:nvSpPr>
        <p:spPr>
          <a:xfrm>
            <a:off x="451821" y="1473695"/>
            <a:ext cx="11338560" cy="4532317"/>
          </a:xfrm>
        </p:spPr>
        <p:txBody>
          <a:bodyPr>
            <a:noAutofit/>
          </a:bodyPr>
          <a:lstStyle/>
          <a:p>
            <a:pPr marL="102870" marR="0" indent="-285750">
              <a:lnSpc>
                <a:spcPct val="107000"/>
              </a:lnSpc>
              <a:spcBef>
                <a:spcPts val="0"/>
              </a:spcBef>
              <a:spcAft>
                <a:spcPts val="800"/>
              </a:spcAft>
              <a:buFont typeface="Wingdings" panose="05000000000000000000" pitchFamily="2" charset="2"/>
              <a:buChar char="q"/>
            </a:pPr>
            <a:r>
              <a:rPr lang="en-US" sz="1800" i="1" u="sng" dirty="0">
                <a:solidFill>
                  <a:srgbClr val="0563C1"/>
                </a:solidFill>
                <a:effectLst/>
                <a:latin typeface="Adobe Gothic Std B" panose="020B0800000000000000" pitchFamily="34" charset="-128"/>
                <a:ea typeface="Calibri" panose="020F0502020204030204" pitchFamily="34" charset="0"/>
                <a:cs typeface="Times New Roman" panose="02020603050405020304" pitchFamily="18" charset="0"/>
                <a:hlinkClick r:id="rId2"/>
              </a:rPr>
              <a:t>https://home.kpmg/xx/en/blogs/home/posts/2020/03/covid-19-data-deficit.html</a:t>
            </a:r>
            <a:endParaRPr lang="en-US" sz="1800" i="1" dirty="0">
              <a:effectLst/>
              <a:latin typeface="Calibri" panose="020F0502020204030204" pitchFamily="34" charset="0"/>
              <a:ea typeface="Calibri" panose="020F0502020204030204" pitchFamily="34" charset="0"/>
              <a:cs typeface="Times New Roman" panose="02020603050405020304" pitchFamily="18" charset="0"/>
            </a:endParaRPr>
          </a:p>
          <a:p>
            <a:pPr marL="102870" marR="0" indent="-285750">
              <a:lnSpc>
                <a:spcPct val="107000"/>
              </a:lnSpc>
              <a:spcBef>
                <a:spcPts val="0"/>
              </a:spcBef>
              <a:spcAft>
                <a:spcPts val="800"/>
              </a:spcAft>
              <a:buFont typeface="Wingdings" panose="05000000000000000000" pitchFamily="2" charset="2"/>
              <a:buChar char="q"/>
            </a:pPr>
            <a:r>
              <a:rPr lang="en-US" sz="1800" i="1" u="sng" dirty="0">
                <a:solidFill>
                  <a:srgbClr val="0563C1"/>
                </a:solidFill>
                <a:effectLst/>
                <a:latin typeface="Adobe Gothic Std B" panose="020B0800000000000000" pitchFamily="34" charset="-128"/>
                <a:ea typeface="Calibri" panose="020F0502020204030204" pitchFamily="34" charset="0"/>
                <a:cs typeface="Times New Roman" panose="02020603050405020304" pitchFamily="18" charset="0"/>
                <a:hlinkClick r:id="rId3"/>
              </a:rPr>
              <a:t>https://assets.kpmg/content/dam/kpmg/ng/pdf/advisory/top-10-business-risks-in-2020-2021.pdf</a:t>
            </a:r>
            <a:endParaRPr lang="en-US" sz="1800" i="1" dirty="0">
              <a:effectLst/>
              <a:latin typeface="Calibri" panose="020F0502020204030204" pitchFamily="34" charset="0"/>
              <a:ea typeface="Calibri" panose="020F0502020204030204" pitchFamily="34" charset="0"/>
              <a:cs typeface="Times New Roman" panose="02020603050405020304" pitchFamily="18" charset="0"/>
            </a:endParaRPr>
          </a:p>
          <a:p>
            <a:pPr marL="102870" marR="0" indent="-285750">
              <a:lnSpc>
                <a:spcPct val="107000"/>
              </a:lnSpc>
              <a:spcBef>
                <a:spcPts val="0"/>
              </a:spcBef>
              <a:spcAft>
                <a:spcPts val="800"/>
              </a:spcAft>
              <a:buFont typeface="Wingdings" panose="05000000000000000000" pitchFamily="2" charset="2"/>
              <a:buChar char="q"/>
            </a:pPr>
            <a:r>
              <a:rPr lang="en-US" sz="1800" i="1" u="sng" dirty="0">
                <a:solidFill>
                  <a:srgbClr val="0563C1"/>
                </a:solidFill>
                <a:effectLst/>
                <a:latin typeface="Adobe Gothic Std B" panose="020B0800000000000000" pitchFamily="34" charset="-128"/>
                <a:ea typeface="Calibri" panose="020F0502020204030204" pitchFamily="34" charset="0"/>
                <a:cs typeface="Times New Roman" panose="02020603050405020304" pitchFamily="18" charset="0"/>
                <a:hlinkClick r:id="rId4"/>
              </a:rPr>
              <a:t>https://qz.com/africa/762729/poor-data-is-hurting-african-countries-ability-to-make-good-policy-decisions/</a:t>
            </a:r>
            <a:endParaRPr lang="en-US" sz="1800" i="1" dirty="0">
              <a:effectLst/>
              <a:latin typeface="Calibri" panose="020F0502020204030204" pitchFamily="34" charset="0"/>
              <a:ea typeface="Calibri" panose="020F0502020204030204" pitchFamily="34" charset="0"/>
              <a:cs typeface="Times New Roman" panose="02020603050405020304" pitchFamily="18" charset="0"/>
            </a:endParaRPr>
          </a:p>
          <a:p>
            <a:pPr marL="102870" marR="0" indent="-285750">
              <a:lnSpc>
                <a:spcPct val="107000"/>
              </a:lnSpc>
              <a:spcBef>
                <a:spcPts val="0"/>
              </a:spcBef>
              <a:spcAft>
                <a:spcPts val="800"/>
              </a:spcAft>
              <a:buFont typeface="Wingdings" panose="05000000000000000000" pitchFamily="2" charset="2"/>
              <a:buChar char="q"/>
            </a:pPr>
            <a:r>
              <a:rPr lang="en-US" sz="1800" i="1" u="sng" dirty="0">
                <a:solidFill>
                  <a:srgbClr val="0563C1"/>
                </a:solidFill>
                <a:effectLst/>
                <a:latin typeface="Adobe Gothic Std B" panose="020B0800000000000000" pitchFamily="34" charset="-128"/>
                <a:ea typeface="Calibri" panose="020F0502020204030204" pitchFamily="34" charset="0"/>
                <a:cs typeface="Times New Roman" panose="02020603050405020304" pitchFamily="18" charset="0"/>
                <a:hlinkClick r:id="rId5"/>
              </a:rPr>
              <a:t>https://www.economist.com/middle-east-and-africa/2020/05/07/lacking-data-many-african-governments-make-policy-in-the-dark</a:t>
            </a:r>
            <a:endParaRPr lang="en-US" sz="1800" i="1" dirty="0">
              <a:effectLst/>
              <a:latin typeface="Calibri" panose="020F0502020204030204" pitchFamily="34" charset="0"/>
              <a:ea typeface="Calibri" panose="020F0502020204030204" pitchFamily="34" charset="0"/>
              <a:cs typeface="Times New Roman" panose="02020603050405020304" pitchFamily="18" charset="0"/>
            </a:endParaRPr>
          </a:p>
          <a:p>
            <a:pPr marL="102870" marR="0" indent="-285750">
              <a:lnSpc>
                <a:spcPct val="107000"/>
              </a:lnSpc>
              <a:spcBef>
                <a:spcPts val="0"/>
              </a:spcBef>
              <a:spcAft>
                <a:spcPts val="800"/>
              </a:spcAft>
              <a:buFont typeface="Wingdings" panose="05000000000000000000" pitchFamily="2" charset="2"/>
              <a:buChar char="q"/>
            </a:pPr>
            <a:r>
              <a:rPr lang="en-US" sz="1800" i="1" u="sng" dirty="0">
                <a:solidFill>
                  <a:srgbClr val="0563C1"/>
                </a:solidFill>
                <a:effectLst/>
                <a:latin typeface="Adobe Gothic Std B" panose="020B0800000000000000" pitchFamily="34" charset="-128"/>
                <a:ea typeface="Calibri" panose="020F0502020204030204" pitchFamily="34" charset="0"/>
                <a:cs typeface="Times New Roman" panose="02020603050405020304" pitchFamily="18" charset="0"/>
                <a:hlinkClick r:id="rId6"/>
              </a:rPr>
              <a:t>https://www.mckinsey.com/featured-insights/middle-east-and-africa/tackling-covid-19-in-africa#</a:t>
            </a:r>
            <a:endParaRPr lang="en-US" sz="1800" i="1" dirty="0">
              <a:effectLst/>
              <a:latin typeface="Calibri" panose="020F0502020204030204" pitchFamily="34" charset="0"/>
              <a:ea typeface="Calibri" panose="020F0502020204030204" pitchFamily="34" charset="0"/>
              <a:cs typeface="Times New Roman" panose="02020603050405020304" pitchFamily="18" charset="0"/>
            </a:endParaRPr>
          </a:p>
          <a:p>
            <a:pPr marL="102870" marR="0" indent="-285750">
              <a:lnSpc>
                <a:spcPct val="107000"/>
              </a:lnSpc>
              <a:spcBef>
                <a:spcPts val="0"/>
              </a:spcBef>
              <a:spcAft>
                <a:spcPts val="800"/>
              </a:spcAft>
              <a:buFont typeface="Wingdings" panose="05000000000000000000" pitchFamily="2" charset="2"/>
              <a:buChar char="q"/>
            </a:pPr>
            <a:r>
              <a:rPr lang="en-US" sz="1800" i="1" u="sng" dirty="0">
                <a:solidFill>
                  <a:srgbClr val="0563C1"/>
                </a:solidFill>
                <a:effectLst/>
                <a:latin typeface="Adobe Gothic Std B" panose="020B0800000000000000" pitchFamily="34" charset="-128"/>
                <a:ea typeface="Calibri" panose="020F0502020204030204" pitchFamily="34" charset="0"/>
                <a:cs typeface="Times New Roman" panose="02020603050405020304" pitchFamily="18" charset="0"/>
                <a:hlinkClick r:id="rId7"/>
              </a:rPr>
              <a:t>https://www.weforum.org/agenda/2020/08/flexible-remote-working-post-covid19-company-predictions/</a:t>
            </a:r>
            <a:endParaRPr lang="en-US" sz="1800" i="1" u="sng" dirty="0">
              <a:solidFill>
                <a:srgbClr val="0563C1"/>
              </a:solidFill>
              <a:effectLst/>
              <a:latin typeface="Adobe Gothic Std B" panose="020B0800000000000000" pitchFamily="34" charset="-128"/>
              <a:ea typeface="Calibri" panose="020F0502020204030204" pitchFamily="34" charset="0"/>
              <a:cs typeface="Times New Roman" panose="02020603050405020304" pitchFamily="18" charset="0"/>
            </a:endParaRPr>
          </a:p>
          <a:p>
            <a:pPr marL="102870" marR="0" indent="-285750">
              <a:lnSpc>
                <a:spcPct val="107000"/>
              </a:lnSpc>
              <a:spcBef>
                <a:spcPts val="0"/>
              </a:spcBef>
              <a:spcAft>
                <a:spcPts val="800"/>
              </a:spcAft>
              <a:buFont typeface="Wingdings" panose="05000000000000000000" pitchFamily="2" charset="2"/>
              <a:buChar char="q"/>
            </a:pPr>
            <a:r>
              <a:rPr lang="en-US" sz="1800" i="1" dirty="0">
                <a:effectLst/>
                <a:latin typeface="Calibri" panose="020F0502020204030204" pitchFamily="34" charset="0"/>
                <a:ea typeface="Calibri" panose="020F0502020204030204" pitchFamily="34" charset="0"/>
                <a:cs typeface="Times New Roman" panose="02020603050405020304" pitchFamily="18" charset="0"/>
                <a:hlinkClick r:id="rId8"/>
              </a:rPr>
              <a:t>https://www.forbes.com/sites/shahinfarshchi/2020/04/10/expect-more-jobs-and-more-automation-in-the-post-covid-19-economy/?sh=6ab36c4629b4</a:t>
            </a:r>
            <a:endParaRPr lang="en-US" sz="1800" i="1" u="sng" dirty="0">
              <a:solidFill>
                <a:srgbClr val="0563C1"/>
              </a:solidFill>
              <a:latin typeface="Adobe Gothic Std B" panose="020B0800000000000000" pitchFamily="34" charset="-128"/>
              <a:ea typeface="Calibri" panose="020F0502020204030204" pitchFamily="34" charset="0"/>
              <a:cs typeface="Times New Roman" panose="02020603050405020304" pitchFamily="18" charset="0"/>
            </a:endParaRPr>
          </a:p>
          <a:p>
            <a:pPr marL="102870" marR="0" indent="-285750">
              <a:lnSpc>
                <a:spcPct val="107000"/>
              </a:lnSpc>
              <a:spcBef>
                <a:spcPts val="0"/>
              </a:spcBef>
              <a:spcAft>
                <a:spcPts val="800"/>
              </a:spcAft>
              <a:buFont typeface="Wingdings" panose="05000000000000000000" pitchFamily="2" charset="2"/>
              <a:buChar char="q"/>
            </a:pPr>
            <a:endParaRPr lang="en-US" sz="1800" i="1" dirty="0">
              <a:effectLst/>
              <a:latin typeface="Calibri" panose="020F0502020204030204" pitchFamily="34" charset="0"/>
              <a:ea typeface="Calibri" panose="020F0502020204030204" pitchFamily="34" charset="0"/>
              <a:cs typeface="Times New Roman" panose="02020603050405020304" pitchFamily="18" charset="0"/>
            </a:endParaRPr>
          </a:p>
          <a:p>
            <a:pPr marR="0">
              <a:lnSpc>
                <a:spcPct val="107000"/>
              </a:lnSpc>
              <a:spcBef>
                <a:spcPts val="0"/>
              </a:spcBef>
              <a:spcAft>
                <a:spcPts val="800"/>
              </a:spcAft>
              <a:buFont typeface="Wingdings" panose="05000000000000000000" pitchFamily="2" charset="2"/>
              <a:buChar char="q"/>
            </a:pPr>
            <a:endParaRPr lang="en-US" sz="2800" b="1" i="1" dirty="0"/>
          </a:p>
        </p:txBody>
      </p:sp>
    </p:spTree>
    <p:extLst>
      <p:ext uri="{BB962C8B-B14F-4D97-AF65-F5344CB8AC3E}">
        <p14:creationId xmlns:p14="http://schemas.microsoft.com/office/powerpoint/2010/main" val="1521536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23F8C-0C66-451E-A65D-338175F4BDF9}"/>
              </a:ext>
            </a:extLst>
          </p:cNvPr>
          <p:cNvSpPr>
            <a:spLocks noGrp="1"/>
          </p:cNvSpPr>
          <p:nvPr>
            <p:ph type="title"/>
          </p:nvPr>
        </p:nvSpPr>
        <p:spPr>
          <a:xfrm>
            <a:off x="1217722" y="523435"/>
            <a:ext cx="6994124" cy="737194"/>
          </a:xfrm>
        </p:spPr>
        <p:txBody>
          <a:bodyPr>
            <a:noAutofit/>
          </a:bodyPr>
          <a:lstStyle/>
          <a:p>
            <a:r>
              <a:rPr lang="en-US" dirty="0">
                <a:effectLst/>
                <a:latin typeface="Adobe Gothic Std B" panose="020B0800000000000000" pitchFamily="34" charset="-128"/>
                <a:ea typeface="Calibri" panose="020F0502020204030204" pitchFamily="34" charset="0"/>
                <a:cs typeface="Times New Roman" panose="02020603050405020304" pitchFamily="18" charset="0"/>
              </a:rPr>
              <a:t>THE  POST  COVID19  WORLD</a:t>
            </a:r>
            <a:endParaRPr lang="en-US" dirty="0"/>
          </a:p>
        </p:txBody>
      </p:sp>
      <p:sp>
        <p:nvSpPr>
          <p:cNvPr id="15" name="Content Placeholder 14">
            <a:extLst>
              <a:ext uri="{FF2B5EF4-FFF2-40B4-BE49-F238E27FC236}">
                <a16:creationId xmlns:a16="http://schemas.microsoft.com/office/drawing/2014/main" id="{B6BFB844-5377-4930-979A-A65133EE9C27}"/>
              </a:ext>
            </a:extLst>
          </p:cNvPr>
          <p:cNvSpPr>
            <a:spLocks noGrp="1"/>
          </p:cNvSpPr>
          <p:nvPr>
            <p:ph idx="1"/>
          </p:nvPr>
        </p:nvSpPr>
        <p:spPr>
          <a:xfrm>
            <a:off x="8366288" y="1172546"/>
            <a:ext cx="3343367" cy="4424127"/>
          </a:xfrm>
        </p:spPr>
        <p:txBody>
          <a:bodyPr>
            <a:normAutofit lnSpcReduction="10000"/>
          </a:bodyPr>
          <a:lstStyle/>
          <a:p>
            <a:pPr algn="just"/>
            <a:r>
              <a:rPr lang="en-US" sz="2200" b="1" dirty="0">
                <a:solidFill>
                  <a:srgbClr val="333333"/>
                </a:solidFill>
                <a:effectLst/>
                <a:ea typeface="Calibri" panose="020F0502020204030204" pitchFamily="34" charset="0"/>
                <a:cs typeface="Times New Roman" panose="02020603050405020304" pitchFamily="18" charset="0"/>
              </a:rPr>
              <a:t>We expect that the COVID-19 threat will eventually fade </a:t>
            </a:r>
            <a:r>
              <a:rPr lang="en-US" sz="2200" b="1" dirty="0">
                <a:solidFill>
                  <a:srgbClr val="FF0000"/>
                </a:solidFill>
                <a:effectLst/>
                <a:ea typeface="Calibri" panose="020F0502020204030204" pitchFamily="34" charset="0"/>
                <a:cs typeface="Times New Roman" panose="02020603050405020304" pitchFamily="18" charset="0"/>
              </a:rPr>
              <a:t>off</a:t>
            </a:r>
            <a:r>
              <a:rPr lang="en-US" sz="2200" b="1" dirty="0">
                <a:solidFill>
                  <a:srgbClr val="333333"/>
                </a:solidFill>
                <a:effectLst/>
                <a:ea typeface="Calibri" panose="020F0502020204030204" pitchFamily="34" charset="0"/>
                <a:cs typeface="Times New Roman" panose="02020603050405020304" pitchFamily="18" charset="0"/>
              </a:rPr>
              <a:t>, as the Ebola, Zika, and Severe Acute Respiratory Syndrome (SARS) viruses have in </a:t>
            </a:r>
            <a:r>
              <a:rPr lang="en-US" sz="2200" b="1" dirty="0">
                <a:solidFill>
                  <a:srgbClr val="FF0000"/>
                </a:solidFill>
                <a:ea typeface="Calibri" panose="020F0502020204030204" pitchFamily="34" charset="0"/>
                <a:cs typeface="Times New Roman" panose="02020603050405020304" pitchFamily="18" charset="0"/>
              </a:rPr>
              <a:t>past</a:t>
            </a:r>
            <a:r>
              <a:rPr lang="en-US" sz="2200" b="1" dirty="0">
                <a:solidFill>
                  <a:srgbClr val="333333"/>
                </a:solidFill>
                <a:effectLst/>
                <a:ea typeface="Calibri" panose="020F0502020204030204" pitchFamily="34" charset="0"/>
                <a:cs typeface="Times New Roman" panose="02020603050405020304" pitchFamily="18" charset="0"/>
              </a:rPr>
              <a:t> years. </a:t>
            </a:r>
          </a:p>
          <a:p>
            <a:pPr algn="just"/>
            <a:r>
              <a:rPr lang="en-US" sz="2200" b="1" dirty="0">
                <a:solidFill>
                  <a:srgbClr val="333333"/>
                </a:solidFill>
                <a:effectLst/>
                <a:ea typeface="Calibri" panose="020F0502020204030204" pitchFamily="34" charset="0"/>
                <a:cs typeface="Times New Roman" panose="02020603050405020304" pitchFamily="18" charset="0"/>
              </a:rPr>
              <a:t>However, social-economic impact will still be felt long after </a:t>
            </a:r>
            <a:r>
              <a:rPr lang="en-US" sz="2200" b="1" dirty="0">
                <a:solidFill>
                  <a:srgbClr val="FF0000"/>
                </a:solidFill>
                <a:effectLst/>
                <a:ea typeface="Calibri" panose="020F0502020204030204" pitchFamily="34" charset="0"/>
                <a:cs typeface="Times New Roman" panose="02020603050405020304" pitchFamily="18" charset="0"/>
              </a:rPr>
              <a:t>the</a:t>
            </a:r>
            <a:r>
              <a:rPr lang="en-US" sz="2200" b="1" dirty="0">
                <a:solidFill>
                  <a:srgbClr val="333333"/>
                </a:solidFill>
                <a:effectLst/>
                <a:ea typeface="Calibri" panose="020F0502020204030204" pitchFamily="34" charset="0"/>
                <a:cs typeface="Times New Roman" panose="02020603050405020304" pitchFamily="18" charset="0"/>
              </a:rPr>
              <a:t> virus.</a:t>
            </a:r>
            <a:endParaRPr lang="en-US" sz="2200" b="1" dirty="0">
              <a:effectLst/>
              <a:ea typeface="Calibri" panose="020F0502020204030204" pitchFamily="34" charset="0"/>
              <a:cs typeface="Times New Roman" panose="02020603050405020304" pitchFamily="18" charset="0"/>
            </a:endParaRPr>
          </a:p>
          <a:p>
            <a:pPr algn="just"/>
            <a:endParaRPr lang="en-US" sz="2200" dirty="0">
              <a:latin typeface="Comic Sans MS" panose="030F0702030302020204" pitchFamily="66" charset="0"/>
            </a:endParaRPr>
          </a:p>
        </p:txBody>
      </p:sp>
      <p:pic>
        <p:nvPicPr>
          <p:cNvPr id="5" name="Picture 4" descr="Map&#10;&#10;Description automatically generated">
            <a:extLst>
              <a:ext uri="{FF2B5EF4-FFF2-40B4-BE49-F238E27FC236}">
                <a16:creationId xmlns:a16="http://schemas.microsoft.com/office/drawing/2014/main" id="{69402051-B293-4F88-856D-DEC76C86406A}"/>
              </a:ext>
            </a:extLst>
          </p:cNvPr>
          <p:cNvPicPr>
            <a:picLocks noChangeAspect="1"/>
          </p:cNvPicPr>
          <p:nvPr/>
        </p:nvPicPr>
        <p:blipFill>
          <a:blip r:embed="rId2"/>
          <a:stretch>
            <a:fillRect/>
          </a:stretch>
        </p:blipFill>
        <p:spPr>
          <a:xfrm>
            <a:off x="724273" y="1260629"/>
            <a:ext cx="7845295" cy="4844970"/>
          </a:xfrm>
          <a:prstGeom prst="rect">
            <a:avLst/>
          </a:prstGeom>
        </p:spPr>
      </p:pic>
    </p:spTree>
    <p:extLst>
      <p:ext uri="{BB962C8B-B14F-4D97-AF65-F5344CB8AC3E}">
        <p14:creationId xmlns:p14="http://schemas.microsoft.com/office/powerpoint/2010/main" val="110376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919D0-F177-4BBA-9A0B-DBA69E2ED764}"/>
              </a:ext>
            </a:extLst>
          </p:cNvPr>
          <p:cNvSpPr>
            <a:spLocks noGrp="1"/>
          </p:cNvSpPr>
          <p:nvPr>
            <p:ph type="title"/>
          </p:nvPr>
        </p:nvSpPr>
        <p:spPr>
          <a:xfrm>
            <a:off x="701336" y="642594"/>
            <a:ext cx="10423864" cy="1371600"/>
          </a:xfrm>
        </p:spPr>
        <p:txBody>
          <a:bodyPr>
            <a:normAutofit/>
          </a:bodyPr>
          <a:lstStyle/>
          <a:p>
            <a:pPr algn="ctr"/>
            <a:r>
              <a:rPr lang="en-US" dirty="0"/>
              <a:t>ICT in the Post Covid19 World is a case of </a:t>
            </a:r>
          </a:p>
        </p:txBody>
      </p:sp>
      <p:graphicFrame>
        <p:nvGraphicFramePr>
          <p:cNvPr id="5" name="Content Placeholder 2" descr="SmartArt graphic">
            <a:extLst>
              <a:ext uri="{FF2B5EF4-FFF2-40B4-BE49-F238E27FC236}">
                <a16:creationId xmlns:a16="http://schemas.microsoft.com/office/drawing/2014/main" id="{91DB1382-7276-49FA-9632-38D558F457E3}"/>
              </a:ext>
            </a:extLst>
          </p:cNvPr>
          <p:cNvGraphicFramePr>
            <a:graphicFrameLocks noGrp="1"/>
          </p:cNvGraphicFramePr>
          <p:nvPr>
            <p:ph idx="1"/>
            <p:extLst>
              <p:ext uri="{D42A27DB-BD31-4B8C-83A1-F6EECF244321}">
                <p14:modId xmlns:p14="http://schemas.microsoft.com/office/powerpoint/2010/main" val="1252813381"/>
              </p:ext>
            </p:extLst>
          </p:nvPr>
        </p:nvGraphicFramePr>
        <p:xfrm>
          <a:off x="1066800" y="2310063"/>
          <a:ext cx="10058400" cy="37256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Graphic 3" descr="Lost">
            <a:extLst>
              <a:ext uri="{FF2B5EF4-FFF2-40B4-BE49-F238E27FC236}">
                <a16:creationId xmlns:a16="http://schemas.microsoft.com/office/drawing/2014/main" id="{377EA146-816C-492B-81F0-078C7C154883}"/>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958265" y="2974018"/>
            <a:ext cx="1326473" cy="1150399"/>
          </a:xfrm>
          <a:prstGeom prst="rect">
            <a:avLst/>
          </a:prstGeom>
        </p:spPr>
      </p:pic>
      <p:pic>
        <p:nvPicPr>
          <p:cNvPr id="7" name="Graphic 6" descr="Lightbulb and gear">
            <a:extLst>
              <a:ext uri="{FF2B5EF4-FFF2-40B4-BE49-F238E27FC236}">
                <a16:creationId xmlns:a16="http://schemas.microsoft.com/office/drawing/2014/main" id="{DBCAD1C8-0373-4833-869C-B48B63CB753F}"/>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486399" y="2888941"/>
            <a:ext cx="1260629" cy="1235476"/>
          </a:xfrm>
          <a:prstGeom prst="rect">
            <a:avLst/>
          </a:prstGeom>
        </p:spPr>
      </p:pic>
      <p:pic>
        <p:nvPicPr>
          <p:cNvPr id="9" name="Graphic 8" descr="Head with gears">
            <a:extLst>
              <a:ext uri="{FF2B5EF4-FFF2-40B4-BE49-F238E27FC236}">
                <a16:creationId xmlns:a16="http://schemas.microsoft.com/office/drawing/2014/main" id="{723373F8-1451-4119-984C-E747CF3E42A1}"/>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8970885" y="2888941"/>
            <a:ext cx="1344967" cy="1235476"/>
          </a:xfrm>
          <a:prstGeom prst="rect">
            <a:avLst/>
          </a:prstGeom>
        </p:spPr>
      </p:pic>
    </p:spTree>
    <p:extLst>
      <p:ext uri="{BB962C8B-B14F-4D97-AF65-F5344CB8AC3E}">
        <p14:creationId xmlns:p14="http://schemas.microsoft.com/office/powerpoint/2010/main" val="183243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752D0-EEDD-4154-93F4-4ADB24160C71}"/>
              </a:ext>
            </a:extLst>
          </p:cNvPr>
          <p:cNvSpPr>
            <a:spLocks noGrp="1"/>
          </p:cNvSpPr>
          <p:nvPr>
            <p:ph type="title"/>
          </p:nvPr>
        </p:nvSpPr>
        <p:spPr>
          <a:xfrm>
            <a:off x="433758" y="461619"/>
            <a:ext cx="10058400" cy="600280"/>
          </a:xfrm>
        </p:spPr>
        <p:txBody>
          <a:bodyPr>
            <a:normAutofit fontScale="90000"/>
          </a:bodyPr>
          <a:lstStyle/>
          <a:p>
            <a:r>
              <a:rPr lang="en-US" b="1" dirty="0">
                <a:effectLst/>
                <a:ea typeface="Calibri" panose="020F0502020204030204" pitchFamily="34" charset="0"/>
                <a:cs typeface="Times New Roman" panose="02020603050405020304" pitchFamily="18" charset="0"/>
              </a:rPr>
              <a:t>THE CHALLENGES</a:t>
            </a:r>
            <a:endParaRPr lang="en-US" sz="3100" b="1" dirty="0"/>
          </a:p>
        </p:txBody>
      </p:sp>
      <p:graphicFrame>
        <p:nvGraphicFramePr>
          <p:cNvPr id="9" name="Content Placeholder 8">
            <a:extLst>
              <a:ext uri="{FF2B5EF4-FFF2-40B4-BE49-F238E27FC236}">
                <a16:creationId xmlns:a16="http://schemas.microsoft.com/office/drawing/2014/main" id="{32EF9C29-0A4B-4046-9BA4-5852EA337878}"/>
              </a:ext>
            </a:extLst>
          </p:cNvPr>
          <p:cNvGraphicFramePr>
            <a:graphicFrameLocks noGrp="1"/>
          </p:cNvGraphicFramePr>
          <p:nvPr>
            <p:ph idx="1"/>
            <p:extLst>
              <p:ext uri="{D42A27DB-BD31-4B8C-83A1-F6EECF244321}">
                <p14:modId xmlns:p14="http://schemas.microsoft.com/office/powerpoint/2010/main" val="2537463292"/>
              </p:ext>
            </p:extLst>
          </p:nvPr>
        </p:nvGraphicFramePr>
        <p:xfrm>
          <a:off x="798990" y="1358283"/>
          <a:ext cx="10591060" cy="44033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1" name="Graphic 10" descr="Bar graph with downward trend">
            <a:extLst>
              <a:ext uri="{FF2B5EF4-FFF2-40B4-BE49-F238E27FC236}">
                <a16:creationId xmlns:a16="http://schemas.microsoft.com/office/drawing/2014/main" id="{0E0A2695-29E3-472F-A7BC-ED4CA16EEBDF}"/>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920214" y="4705120"/>
            <a:ext cx="763479" cy="763479"/>
          </a:xfrm>
          <a:prstGeom prst="rect">
            <a:avLst/>
          </a:prstGeom>
        </p:spPr>
      </p:pic>
      <p:pic>
        <p:nvPicPr>
          <p:cNvPr id="13" name="Graphic 12" descr="Robber">
            <a:extLst>
              <a:ext uri="{FF2B5EF4-FFF2-40B4-BE49-F238E27FC236}">
                <a16:creationId xmlns:a16="http://schemas.microsoft.com/office/drawing/2014/main" id="{12E53E8A-E82D-4A52-AC62-EA0D3033EF82}"/>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1315384" y="2648354"/>
            <a:ext cx="835391" cy="835391"/>
          </a:xfrm>
          <a:prstGeom prst="rect">
            <a:avLst/>
          </a:prstGeom>
        </p:spPr>
      </p:pic>
      <p:pic>
        <p:nvPicPr>
          <p:cNvPr id="15" name="Graphic 14" descr="Satellite dish">
            <a:extLst>
              <a:ext uri="{FF2B5EF4-FFF2-40B4-BE49-F238E27FC236}">
                <a16:creationId xmlns:a16="http://schemas.microsoft.com/office/drawing/2014/main" id="{174FDEBB-C0B9-471A-9090-EEADB400D6D1}"/>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1315384" y="3678571"/>
            <a:ext cx="835391" cy="835391"/>
          </a:xfrm>
          <a:prstGeom prst="rect">
            <a:avLst/>
          </a:prstGeom>
        </p:spPr>
      </p:pic>
      <p:pic>
        <p:nvPicPr>
          <p:cNvPr id="8" name="Graphic 7" descr="Angel face with solid fill">
            <a:extLst>
              <a:ext uri="{FF2B5EF4-FFF2-40B4-BE49-F238E27FC236}">
                <a16:creationId xmlns:a16="http://schemas.microsoft.com/office/drawing/2014/main" id="{E8480AA3-C69B-4BD4-9592-98F35286F49E}"/>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945453" y="1692685"/>
            <a:ext cx="738240" cy="738240"/>
          </a:xfrm>
          <a:prstGeom prst="rect">
            <a:avLst/>
          </a:prstGeom>
        </p:spPr>
      </p:pic>
    </p:spTree>
    <p:extLst>
      <p:ext uri="{BB962C8B-B14F-4D97-AF65-F5344CB8AC3E}">
        <p14:creationId xmlns:p14="http://schemas.microsoft.com/office/powerpoint/2010/main" val="386005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752D0-EEDD-4154-93F4-4ADB24160C71}"/>
              </a:ext>
            </a:extLst>
          </p:cNvPr>
          <p:cNvSpPr>
            <a:spLocks noGrp="1"/>
          </p:cNvSpPr>
          <p:nvPr>
            <p:ph type="title"/>
          </p:nvPr>
        </p:nvSpPr>
        <p:spPr>
          <a:xfrm>
            <a:off x="2120474" y="474280"/>
            <a:ext cx="9437073" cy="441058"/>
          </a:xfrm>
        </p:spPr>
        <p:txBody>
          <a:bodyPr>
            <a:normAutofit fontScale="90000"/>
          </a:bodyPr>
          <a:lstStyle/>
          <a:p>
            <a:r>
              <a:rPr lang="en-US" b="1" dirty="0">
                <a:effectLst/>
                <a:ea typeface="Calibri" panose="020F0502020204030204" pitchFamily="34" charset="0"/>
                <a:cs typeface="Times New Roman" panose="02020603050405020304" pitchFamily="18" charset="0"/>
              </a:rPr>
              <a:t>THE CHALLENGES  contd.</a:t>
            </a:r>
            <a:endParaRPr lang="en-US" sz="3100" b="1" dirty="0"/>
          </a:p>
        </p:txBody>
      </p:sp>
      <p:grpSp>
        <p:nvGrpSpPr>
          <p:cNvPr id="5" name="Group 4">
            <a:extLst>
              <a:ext uri="{FF2B5EF4-FFF2-40B4-BE49-F238E27FC236}">
                <a16:creationId xmlns:a16="http://schemas.microsoft.com/office/drawing/2014/main" id="{C4A9E7B3-6FD6-4A61-9A20-5AF0ECE42E6A}"/>
              </a:ext>
            </a:extLst>
          </p:cNvPr>
          <p:cNvGrpSpPr/>
          <p:nvPr/>
        </p:nvGrpSpPr>
        <p:grpSpPr>
          <a:xfrm>
            <a:off x="-4356908" y="461620"/>
            <a:ext cx="15890541" cy="6097676"/>
            <a:chOff x="-2473266" y="-4509688"/>
            <a:chExt cx="16287675" cy="11394796"/>
          </a:xfrm>
        </p:grpSpPr>
        <p:sp>
          <p:nvSpPr>
            <p:cNvPr id="6" name="Rectangle 5">
              <a:extLst>
                <a:ext uri="{FF2B5EF4-FFF2-40B4-BE49-F238E27FC236}">
                  <a16:creationId xmlns:a16="http://schemas.microsoft.com/office/drawing/2014/main" id="{B340874F-855E-4143-9611-F7FA3B6ED5EF}"/>
                </a:ext>
              </a:extLst>
            </p:cNvPr>
            <p:cNvSpPr/>
            <p:nvPr/>
          </p:nvSpPr>
          <p:spPr>
            <a:xfrm>
              <a:off x="3539987" y="-1065816"/>
              <a:ext cx="10274422" cy="7646483"/>
            </a:xfrm>
            <a:prstGeom prst="rect">
              <a:avLst/>
            </a:prstGeom>
            <a:blipFill>
              <a:blip r:embed="rId3"/>
              <a:stretch>
                <a:fillRect/>
              </a:stretch>
            </a:blipFill>
          </p:spPr>
        </p:sp>
        <p:sp>
          <p:nvSpPr>
            <p:cNvPr id="7" name="Block Arc 6">
              <a:extLst>
                <a:ext uri="{FF2B5EF4-FFF2-40B4-BE49-F238E27FC236}">
                  <a16:creationId xmlns:a16="http://schemas.microsoft.com/office/drawing/2014/main" id="{40F064D0-0D42-4550-8F53-68680351E7AD}"/>
                </a:ext>
              </a:extLst>
            </p:cNvPr>
            <p:cNvSpPr/>
            <p:nvPr/>
          </p:nvSpPr>
          <p:spPr>
            <a:xfrm>
              <a:off x="-2473266" y="-4509688"/>
              <a:ext cx="5928867" cy="11394796"/>
            </a:xfrm>
            <a:prstGeom prst="blockArc">
              <a:avLst>
                <a:gd name="adj1" fmla="val 18900000"/>
                <a:gd name="adj2" fmla="val 2700000"/>
                <a:gd name="adj3" fmla="val 364"/>
              </a:avLst>
            </a:prstGeom>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10" name="Freeform: Shape 9">
              <a:extLst>
                <a:ext uri="{FF2B5EF4-FFF2-40B4-BE49-F238E27FC236}">
                  <a16:creationId xmlns:a16="http://schemas.microsoft.com/office/drawing/2014/main" id="{073C860F-E249-40C3-8B0D-C8744D9C83F9}"/>
                </a:ext>
              </a:extLst>
            </p:cNvPr>
            <p:cNvSpPr/>
            <p:nvPr/>
          </p:nvSpPr>
          <p:spPr>
            <a:xfrm>
              <a:off x="3071303" y="-2688111"/>
              <a:ext cx="10743106" cy="1402881"/>
            </a:xfrm>
            <a:custGeom>
              <a:avLst/>
              <a:gdLst>
                <a:gd name="connsiteX0" fmla="*/ 0 w 8236341"/>
                <a:gd name="connsiteY0" fmla="*/ 0 h 912764"/>
                <a:gd name="connsiteX1" fmla="*/ 8236341 w 8236341"/>
                <a:gd name="connsiteY1" fmla="*/ 0 h 912764"/>
                <a:gd name="connsiteX2" fmla="*/ 8236341 w 8236341"/>
                <a:gd name="connsiteY2" fmla="*/ 912764 h 912764"/>
                <a:gd name="connsiteX3" fmla="*/ 0 w 8236341"/>
                <a:gd name="connsiteY3" fmla="*/ 912764 h 912764"/>
                <a:gd name="connsiteX4" fmla="*/ 0 w 8236341"/>
                <a:gd name="connsiteY4" fmla="*/ 0 h 9127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36341" h="912764">
                  <a:moveTo>
                    <a:pt x="0" y="0"/>
                  </a:moveTo>
                  <a:lnTo>
                    <a:pt x="8236341" y="0"/>
                  </a:lnTo>
                  <a:lnTo>
                    <a:pt x="8236341" y="912764"/>
                  </a:lnTo>
                  <a:lnTo>
                    <a:pt x="0" y="912764"/>
                  </a:lnTo>
                  <a:lnTo>
                    <a:pt x="0" y="0"/>
                  </a:lnTo>
                  <a:close/>
                </a:path>
              </a:pathLst>
            </a:custGeom>
            <a:solidFill>
              <a:srgbClr val="C000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747570" tIns="96520" rIns="96520" bIns="96520" numCol="1" spcCol="1270" anchor="ctr" anchorCtr="0">
              <a:noAutofit/>
            </a:bodyPr>
            <a:lstStyle/>
            <a:p>
              <a:pPr marL="0" lvl="0" indent="0" algn="l" defTabSz="1689100">
                <a:lnSpc>
                  <a:spcPct val="90000"/>
                </a:lnSpc>
                <a:spcBef>
                  <a:spcPct val="0"/>
                </a:spcBef>
                <a:spcAft>
                  <a:spcPct val="35000"/>
                </a:spcAft>
                <a:buNone/>
              </a:pPr>
              <a:r>
                <a:rPr lang="en-US" sz="3800" b="1" kern="1200" dirty="0"/>
                <a:t>INSUFFICIENT DIGITAL SKILLS</a:t>
              </a:r>
              <a:endParaRPr lang="en-US" sz="3800" kern="1200" dirty="0"/>
            </a:p>
          </p:txBody>
        </p:sp>
        <p:sp>
          <p:nvSpPr>
            <p:cNvPr id="12" name="Oval 11">
              <a:extLst>
                <a:ext uri="{FF2B5EF4-FFF2-40B4-BE49-F238E27FC236}">
                  <a16:creationId xmlns:a16="http://schemas.microsoft.com/office/drawing/2014/main" id="{D08F2209-CEB4-46C0-BABD-D9A03B25325F}"/>
                </a:ext>
              </a:extLst>
            </p:cNvPr>
            <p:cNvSpPr/>
            <p:nvPr/>
          </p:nvSpPr>
          <p:spPr>
            <a:xfrm>
              <a:off x="2381336" y="-2907526"/>
              <a:ext cx="1495610" cy="2344564"/>
            </a:xfrm>
            <a:prstGeom prst="ellipse">
              <a:avLst/>
            </a:prstGeom>
          </p:spPr>
          <p:style>
            <a:lnRef idx="2">
              <a:schemeClr val="accent1">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pic>
        <p:nvPicPr>
          <p:cNvPr id="8" name="Graphic 7" descr="Angel face with solid fill">
            <a:extLst>
              <a:ext uri="{FF2B5EF4-FFF2-40B4-BE49-F238E27FC236}">
                <a16:creationId xmlns:a16="http://schemas.microsoft.com/office/drawing/2014/main" id="{E8480AA3-C69B-4BD4-9592-98F35286F49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18082" y="1430451"/>
            <a:ext cx="1181631" cy="1055076"/>
          </a:xfrm>
          <a:prstGeom prst="rect">
            <a:avLst/>
          </a:prstGeom>
        </p:spPr>
      </p:pic>
    </p:spTree>
    <p:extLst>
      <p:ext uri="{BB962C8B-B14F-4D97-AF65-F5344CB8AC3E}">
        <p14:creationId xmlns:p14="http://schemas.microsoft.com/office/powerpoint/2010/main" val="2561759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752D0-EEDD-4154-93F4-4ADB24160C71}"/>
              </a:ext>
            </a:extLst>
          </p:cNvPr>
          <p:cNvSpPr>
            <a:spLocks noGrp="1"/>
          </p:cNvSpPr>
          <p:nvPr>
            <p:ph type="title"/>
          </p:nvPr>
        </p:nvSpPr>
        <p:spPr>
          <a:xfrm>
            <a:off x="433758" y="461619"/>
            <a:ext cx="10058400" cy="600280"/>
          </a:xfrm>
        </p:spPr>
        <p:txBody>
          <a:bodyPr>
            <a:normAutofit fontScale="90000"/>
          </a:bodyPr>
          <a:lstStyle/>
          <a:p>
            <a:r>
              <a:rPr lang="en-US" b="1" dirty="0">
                <a:effectLst/>
                <a:ea typeface="Calibri" panose="020F0502020204030204" pitchFamily="34" charset="0"/>
                <a:cs typeface="Times New Roman" panose="02020603050405020304" pitchFamily="18" charset="0"/>
              </a:rPr>
              <a:t>THE CHALLENGES  contd.</a:t>
            </a:r>
            <a:endParaRPr lang="en-US" sz="3100" b="1" dirty="0"/>
          </a:p>
        </p:txBody>
      </p:sp>
      <p:graphicFrame>
        <p:nvGraphicFramePr>
          <p:cNvPr id="9" name="Content Placeholder 8">
            <a:extLst>
              <a:ext uri="{FF2B5EF4-FFF2-40B4-BE49-F238E27FC236}">
                <a16:creationId xmlns:a16="http://schemas.microsoft.com/office/drawing/2014/main" id="{32EF9C29-0A4B-4046-9BA4-5852EA337878}"/>
              </a:ext>
            </a:extLst>
          </p:cNvPr>
          <p:cNvGraphicFramePr>
            <a:graphicFrameLocks noGrp="1"/>
          </p:cNvGraphicFramePr>
          <p:nvPr>
            <p:ph idx="1"/>
            <p:extLst>
              <p:ext uri="{D42A27DB-BD31-4B8C-83A1-F6EECF244321}">
                <p14:modId xmlns:p14="http://schemas.microsoft.com/office/powerpoint/2010/main" val="4258090637"/>
              </p:ext>
            </p:extLst>
          </p:nvPr>
        </p:nvGraphicFramePr>
        <p:xfrm>
          <a:off x="798990" y="1358283"/>
          <a:ext cx="10591060" cy="44033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3" name="Graphic 12" descr="Robber">
            <a:extLst>
              <a:ext uri="{FF2B5EF4-FFF2-40B4-BE49-F238E27FC236}">
                <a16:creationId xmlns:a16="http://schemas.microsoft.com/office/drawing/2014/main" id="{12E53E8A-E82D-4A52-AC62-EA0D3033EF82}"/>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957987" y="1560577"/>
            <a:ext cx="1053430" cy="1053430"/>
          </a:xfrm>
          <a:prstGeom prst="rect">
            <a:avLst/>
          </a:prstGeom>
        </p:spPr>
      </p:pic>
      <p:sp>
        <p:nvSpPr>
          <p:cNvPr id="3" name="TextBox 2">
            <a:extLst>
              <a:ext uri="{FF2B5EF4-FFF2-40B4-BE49-F238E27FC236}">
                <a16:creationId xmlns:a16="http://schemas.microsoft.com/office/drawing/2014/main" id="{177E567C-33B0-48BC-94C2-D08F4DF79023}"/>
              </a:ext>
            </a:extLst>
          </p:cNvPr>
          <p:cNvSpPr txBox="1"/>
          <p:nvPr/>
        </p:nvSpPr>
        <p:spPr>
          <a:xfrm>
            <a:off x="1804417" y="2650583"/>
            <a:ext cx="9707553" cy="3170099"/>
          </a:xfrm>
          <a:prstGeom prst="rect">
            <a:avLst/>
          </a:prstGeom>
          <a:noFill/>
        </p:spPr>
        <p:txBody>
          <a:bodyPr wrap="square" rtlCol="0">
            <a:spAutoFit/>
          </a:bodyPr>
          <a:lstStyle/>
          <a:p>
            <a:pPr algn="just"/>
            <a:r>
              <a:rPr lang="en-US" sz="4000" b="1" dirty="0"/>
              <a:t>Out of the top 10 risk of the post covid-19 world in Nigeria, Network Security Threat (cybersecurity risk) has risen to number 4, from number 11 in 2018/2019.                        </a:t>
            </a:r>
          </a:p>
        </p:txBody>
      </p:sp>
    </p:spTree>
    <p:extLst>
      <p:ext uri="{BB962C8B-B14F-4D97-AF65-F5344CB8AC3E}">
        <p14:creationId xmlns:p14="http://schemas.microsoft.com/office/powerpoint/2010/main" val="2002058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752D0-EEDD-4154-93F4-4ADB24160C71}"/>
              </a:ext>
            </a:extLst>
          </p:cNvPr>
          <p:cNvSpPr>
            <a:spLocks noGrp="1"/>
          </p:cNvSpPr>
          <p:nvPr>
            <p:ph type="title"/>
          </p:nvPr>
        </p:nvSpPr>
        <p:spPr>
          <a:xfrm>
            <a:off x="433758" y="461619"/>
            <a:ext cx="10058400" cy="600280"/>
          </a:xfrm>
        </p:spPr>
        <p:txBody>
          <a:bodyPr>
            <a:normAutofit fontScale="90000"/>
          </a:bodyPr>
          <a:lstStyle/>
          <a:p>
            <a:r>
              <a:rPr lang="en-US" b="1" dirty="0">
                <a:effectLst/>
                <a:ea typeface="Calibri" panose="020F0502020204030204" pitchFamily="34" charset="0"/>
                <a:cs typeface="Times New Roman" panose="02020603050405020304" pitchFamily="18" charset="0"/>
              </a:rPr>
              <a:t>THE CHALLENGES  contd.</a:t>
            </a:r>
            <a:endParaRPr lang="en-US" sz="3100" b="1" dirty="0"/>
          </a:p>
        </p:txBody>
      </p:sp>
      <p:graphicFrame>
        <p:nvGraphicFramePr>
          <p:cNvPr id="9" name="Content Placeholder 8">
            <a:extLst>
              <a:ext uri="{FF2B5EF4-FFF2-40B4-BE49-F238E27FC236}">
                <a16:creationId xmlns:a16="http://schemas.microsoft.com/office/drawing/2014/main" id="{32EF9C29-0A4B-4046-9BA4-5852EA337878}"/>
              </a:ext>
            </a:extLst>
          </p:cNvPr>
          <p:cNvGraphicFramePr>
            <a:graphicFrameLocks noGrp="1"/>
          </p:cNvGraphicFramePr>
          <p:nvPr>
            <p:ph idx="1"/>
            <p:extLst>
              <p:ext uri="{D42A27DB-BD31-4B8C-83A1-F6EECF244321}">
                <p14:modId xmlns:p14="http://schemas.microsoft.com/office/powerpoint/2010/main" val="3581485452"/>
              </p:ext>
            </p:extLst>
          </p:nvPr>
        </p:nvGraphicFramePr>
        <p:xfrm>
          <a:off x="517638" y="1358283"/>
          <a:ext cx="10865470" cy="47963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5" name="Graphic 14" descr="Satellite dish">
            <a:extLst>
              <a:ext uri="{FF2B5EF4-FFF2-40B4-BE49-F238E27FC236}">
                <a16:creationId xmlns:a16="http://schemas.microsoft.com/office/drawing/2014/main" id="{174FDEBB-C0B9-471A-9090-EEADB400D6D1}"/>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714225" y="1554817"/>
            <a:ext cx="1271381" cy="1271381"/>
          </a:xfrm>
          <a:prstGeom prst="rect">
            <a:avLst/>
          </a:prstGeom>
        </p:spPr>
      </p:pic>
      <p:sp>
        <p:nvSpPr>
          <p:cNvPr id="3" name="TextBox 2">
            <a:extLst>
              <a:ext uri="{FF2B5EF4-FFF2-40B4-BE49-F238E27FC236}">
                <a16:creationId xmlns:a16="http://schemas.microsoft.com/office/drawing/2014/main" id="{7E6F7D7D-A104-4D11-8D13-CBDA09B25405}"/>
              </a:ext>
            </a:extLst>
          </p:cNvPr>
          <p:cNvSpPr txBox="1"/>
          <p:nvPr/>
        </p:nvSpPr>
        <p:spPr>
          <a:xfrm>
            <a:off x="1383793" y="2355871"/>
            <a:ext cx="9999315" cy="4524315"/>
          </a:xfrm>
          <a:prstGeom prst="rect">
            <a:avLst/>
          </a:prstGeom>
          <a:noFill/>
        </p:spPr>
        <p:txBody>
          <a:bodyPr wrap="square" rtlCol="0">
            <a:spAutoFit/>
          </a:bodyPr>
          <a:lstStyle/>
          <a:p>
            <a:pPr lvl="1" algn="just"/>
            <a:r>
              <a:rPr lang="en-US" sz="3600" b="1" dirty="0"/>
              <a:t>Educational sector are challenged due to poor infrastructure for digital adoption</a:t>
            </a:r>
          </a:p>
          <a:p>
            <a:pPr lvl="1" algn="just"/>
            <a:endParaRPr lang="en-US" sz="3600" b="1" dirty="0"/>
          </a:p>
          <a:p>
            <a:pPr lvl="1" algn="just"/>
            <a:r>
              <a:rPr lang="en-US" sz="3600" b="1" dirty="0"/>
              <a:t>Out of the top 10 risk of the post covid-19 world in Nigeria, Technology Infrastructure Risk has also risen to number 6, from number 22 in 2018/2019.</a:t>
            </a:r>
          </a:p>
          <a:p>
            <a:pPr algn="just"/>
            <a:endParaRPr lang="en-US" sz="3600" b="1" dirty="0"/>
          </a:p>
        </p:txBody>
      </p:sp>
    </p:spTree>
    <p:extLst>
      <p:ext uri="{BB962C8B-B14F-4D97-AF65-F5344CB8AC3E}">
        <p14:creationId xmlns:p14="http://schemas.microsoft.com/office/powerpoint/2010/main" val="31240914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752D0-EEDD-4154-93F4-4ADB24160C71}"/>
              </a:ext>
            </a:extLst>
          </p:cNvPr>
          <p:cNvSpPr>
            <a:spLocks noGrp="1"/>
          </p:cNvSpPr>
          <p:nvPr>
            <p:ph type="title"/>
          </p:nvPr>
        </p:nvSpPr>
        <p:spPr>
          <a:xfrm>
            <a:off x="433758" y="461619"/>
            <a:ext cx="10058400" cy="600280"/>
          </a:xfrm>
        </p:spPr>
        <p:txBody>
          <a:bodyPr>
            <a:normAutofit fontScale="90000"/>
          </a:bodyPr>
          <a:lstStyle/>
          <a:p>
            <a:r>
              <a:rPr lang="en-US" b="1" dirty="0">
                <a:effectLst/>
                <a:ea typeface="Calibri" panose="020F0502020204030204" pitchFamily="34" charset="0"/>
                <a:cs typeface="Times New Roman" panose="02020603050405020304" pitchFamily="18" charset="0"/>
              </a:rPr>
              <a:t>THE CHALLENGES  contd.</a:t>
            </a:r>
            <a:endParaRPr lang="en-US" sz="3100" b="1" dirty="0"/>
          </a:p>
        </p:txBody>
      </p:sp>
      <p:graphicFrame>
        <p:nvGraphicFramePr>
          <p:cNvPr id="9" name="Content Placeholder 8">
            <a:extLst>
              <a:ext uri="{FF2B5EF4-FFF2-40B4-BE49-F238E27FC236}">
                <a16:creationId xmlns:a16="http://schemas.microsoft.com/office/drawing/2014/main" id="{32EF9C29-0A4B-4046-9BA4-5852EA337878}"/>
              </a:ext>
            </a:extLst>
          </p:cNvPr>
          <p:cNvGraphicFramePr>
            <a:graphicFrameLocks noGrp="1"/>
          </p:cNvGraphicFramePr>
          <p:nvPr>
            <p:ph idx="1"/>
            <p:extLst>
              <p:ext uri="{D42A27DB-BD31-4B8C-83A1-F6EECF244321}">
                <p14:modId xmlns:p14="http://schemas.microsoft.com/office/powerpoint/2010/main" val="2483524460"/>
              </p:ext>
            </p:extLst>
          </p:nvPr>
        </p:nvGraphicFramePr>
        <p:xfrm>
          <a:off x="591193" y="1061899"/>
          <a:ext cx="11009614" cy="53344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1" name="Graphic 10" descr="Bar graph with downward trend">
            <a:extLst>
              <a:ext uri="{FF2B5EF4-FFF2-40B4-BE49-F238E27FC236}">
                <a16:creationId xmlns:a16="http://schemas.microsoft.com/office/drawing/2014/main" id="{0E0A2695-29E3-472F-A7BC-ED4CA16EEBDF}"/>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740202" y="1230924"/>
            <a:ext cx="1301261" cy="1301261"/>
          </a:xfrm>
          <a:prstGeom prst="rect">
            <a:avLst/>
          </a:prstGeom>
        </p:spPr>
      </p:pic>
      <p:sp>
        <p:nvSpPr>
          <p:cNvPr id="3" name="TextBox 2">
            <a:extLst>
              <a:ext uri="{FF2B5EF4-FFF2-40B4-BE49-F238E27FC236}">
                <a16:creationId xmlns:a16="http://schemas.microsoft.com/office/drawing/2014/main" id="{08C4C3E4-32D8-4D03-BA51-3CC2121FE2DF}"/>
              </a:ext>
            </a:extLst>
          </p:cNvPr>
          <p:cNvSpPr txBox="1"/>
          <p:nvPr/>
        </p:nvSpPr>
        <p:spPr>
          <a:xfrm>
            <a:off x="1647915" y="2059431"/>
            <a:ext cx="10058399" cy="4832092"/>
          </a:xfrm>
          <a:prstGeom prst="rect">
            <a:avLst/>
          </a:prstGeom>
          <a:noFill/>
        </p:spPr>
        <p:txBody>
          <a:bodyPr wrap="square" rtlCol="0">
            <a:spAutoFit/>
          </a:bodyPr>
          <a:lstStyle/>
          <a:p>
            <a:pPr lvl="1"/>
            <a:r>
              <a:rPr lang="en-US" sz="2800" b="1" dirty="0"/>
              <a:t>African policy makers are increasingly called on to use evidence-based research to inform development decisions. But this requires the rigorous collection of data as well as a coordinated system to disseminate it.</a:t>
            </a:r>
          </a:p>
          <a:p>
            <a:pPr lvl="1"/>
            <a:r>
              <a:rPr lang="en-US" sz="2800" b="1" dirty="0"/>
              <a:t>Data, and especially data of good quality, are essential for national governments and institutions to accurately plan, fund and evaluate development activities. it is data that will provide more certainty amidst an uncertain and fast-changing environment.</a:t>
            </a:r>
          </a:p>
          <a:p>
            <a:endParaRPr lang="en-US" sz="2800" b="1" dirty="0"/>
          </a:p>
        </p:txBody>
      </p:sp>
    </p:spTree>
    <p:extLst>
      <p:ext uri="{BB962C8B-B14F-4D97-AF65-F5344CB8AC3E}">
        <p14:creationId xmlns:p14="http://schemas.microsoft.com/office/powerpoint/2010/main" val="142350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752D0-EEDD-4154-93F4-4ADB24160C71}"/>
              </a:ext>
            </a:extLst>
          </p:cNvPr>
          <p:cNvSpPr>
            <a:spLocks noGrp="1"/>
          </p:cNvSpPr>
          <p:nvPr>
            <p:ph type="title"/>
          </p:nvPr>
        </p:nvSpPr>
        <p:spPr>
          <a:xfrm>
            <a:off x="433758" y="461619"/>
            <a:ext cx="10058400" cy="600280"/>
          </a:xfrm>
        </p:spPr>
        <p:txBody>
          <a:bodyPr>
            <a:normAutofit fontScale="90000"/>
          </a:bodyPr>
          <a:lstStyle/>
          <a:p>
            <a:r>
              <a:rPr lang="en-US" b="1" dirty="0">
                <a:effectLst/>
                <a:ea typeface="Calibri" panose="020F0502020204030204" pitchFamily="34" charset="0"/>
                <a:cs typeface="Times New Roman" panose="02020603050405020304" pitchFamily="18" charset="0"/>
              </a:rPr>
              <a:t>THE </a:t>
            </a:r>
            <a:r>
              <a:rPr lang="en-US" b="1" dirty="0">
                <a:ea typeface="Calibri" panose="020F0502020204030204" pitchFamily="34" charset="0"/>
                <a:cs typeface="Times New Roman" panose="02020603050405020304" pitchFamily="18" charset="0"/>
              </a:rPr>
              <a:t>OPPORTUNITIES</a:t>
            </a:r>
            <a:endParaRPr lang="en-US" sz="3100" b="1" dirty="0"/>
          </a:p>
        </p:txBody>
      </p:sp>
      <p:graphicFrame>
        <p:nvGraphicFramePr>
          <p:cNvPr id="9" name="Content Placeholder 8">
            <a:extLst>
              <a:ext uri="{FF2B5EF4-FFF2-40B4-BE49-F238E27FC236}">
                <a16:creationId xmlns:a16="http://schemas.microsoft.com/office/drawing/2014/main" id="{32EF9C29-0A4B-4046-9BA4-5852EA337878}"/>
              </a:ext>
            </a:extLst>
          </p:cNvPr>
          <p:cNvGraphicFramePr>
            <a:graphicFrameLocks noGrp="1"/>
          </p:cNvGraphicFramePr>
          <p:nvPr>
            <p:ph idx="1"/>
            <p:extLst>
              <p:ext uri="{D42A27DB-BD31-4B8C-83A1-F6EECF244321}">
                <p14:modId xmlns:p14="http://schemas.microsoft.com/office/powerpoint/2010/main" val="2971084189"/>
              </p:ext>
            </p:extLst>
          </p:nvPr>
        </p:nvGraphicFramePr>
        <p:xfrm>
          <a:off x="798990" y="1161827"/>
          <a:ext cx="10591060" cy="45997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37312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9">
                                            <p:graphicEl>
                                              <a:dgm id="{5BB10D23-F0DC-407E-8F12-BF09E7E0AAC4}"/>
                                            </p:graphicEl>
                                          </p:spTgt>
                                        </p:tgtEl>
                                        <p:attrNameLst>
                                          <p:attrName>r</p:attrName>
                                        </p:attrNameLst>
                                      </p:cBhvr>
                                    </p:animRot>
                                    <p:animRot by="-240000">
                                      <p:cBhvr>
                                        <p:cTn id="7" dur="200" fill="hold">
                                          <p:stCondLst>
                                            <p:cond delay="200"/>
                                          </p:stCondLst>
                                        </p:cTn>
                                        <p:tgtEl>
                                          <p:spTgt spid="9">
                                            <p:graphicEl>
                                              <a:dgm id="{5BB10D23-F0DC-407E-8F12-BF09E7E0AAC4}"/>
                                            </p:graphicEl>
                                          </p:spTgt>
                                        </p:tgtEl>
                                        <p:attrNameLst>
                                          <p:attrName>r</p:attrName>
                                        </p:attrNameLst>
                                      </p:cBhvr>
                                    </p:animRot>
                                    <p:animRot by="240000">
                                      <p:cBhvr>
                                        <p:cTn id="8" dur="200" fill="hold">
                                          <p:stCondLst>
                                            <p:cond delay="400"/>
                                          </p:stCondLst>
                                        </p:cTn>
                                        <p:tgtEl>
                                          <p:spTgt spid="9">
                                            <p:graphicEl>
                                              <a:dgm id="{5BB10D23-F0DC-407E-8F12-BF09E7E0AAC4}"/>
                                            </p:graphicEl>
                                          </p:spTgt>
                                        </p:tgtEl>
                                        <p:attrNameLst>
                                          <p:attrName>r</p:attrName>
                                        </p:attrNameLst>
                                      </p:cBhvr>
                                    </p:animRot>
                                    <p:animRot by="-240000">
                                      <p:cBhvr>
                                        <p:cTn id="9" dur="200" fill="hold">
                                          <p:stCondLst>
                                            <p:cond delay="600"/>
                                          </p:stCondLst>
                                        </p:cTn>
                                        <p:tgtEl>
                                          <p:spTgt spid="9">
                                            <p:graphicEl>
                                              <a:dgm id="{5BB10D23-F0DC-407E-8F12-BF09E7E0AAC4}"/>
                                            </p:graphicEl>
                                          </p:spTgt>
                                        </p:tgtEl>
                                        <p:attrNameLst>
                                          <p:attrName>r</p:attrName>
                                        </p:attrNameLst>
                                      </p:cBhvr>
                                    </p:animRot>
                                    <p:animRot by="120000">
                                      <p:cBhvr>
                                        <p:cTn id="10" dur="200" fill="hold">
                                          <p:stCondLst>
                                            <p:cond delay="800"/>
                                          </p:stCondLst>
                                        </p:cTn>
                                        <p:tgtEl>
                                          <p:spTgt spid="9">
                                            <p:graphicEl>
                                              <a:dgm id="{5BB10D23-F0DC-407E-8F12-BF09E7E0AAC4}"/>
                                            </p:graphic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2" presetClass="emph" presetSubtype="0" fill="hold" grpId="0" nodeType="clickEffect">
                                  <p:stCondLst>
                                    <p:cond delay="0"/>
                                  </p:stCondLst>
                                  <p:childTnLst>
                                    <p:animRot by="120000">
                                      <p:cBhvr>
                                        <p:cTn id="14" dur="100" fill="hold">
                                          <p:stCondLst>
                                            <p:cond delay="0"/>
                                          </p:stCondLst>
                                        </p:cTn>
                                        <p:tgtEl>
                                          <p:spTgt spid="9">
                                            <p:graphicEl>
                                              <a:dgm id="{99514265-7AF9-489C-A602-6D345787C9C9}"/>
                                            </p:graphicEl>
                                          </p:spTgt>
                                        </p:tgtEl>
                                        <p:attrNameLst>
                                          <p:attrName>r</p:attrName>
                                        </p:attrNameLst>
                                      </p:cBhvr>
                                    </p:animRot>
                                    <p:animRot by="-240000">
                                      <p:cBhvr>
                                        <p:cTn id="15" dur="200" fill="hold">
                                          <p:stCondLst>
                                            <p:cond delay="200"/>
                                          </p:stCondLst>
                                        </p:cTn>
                                        <p:tgtEl>
                                          <p:spTgt spid="9">
                                            <p:graphicEl>
                                              <a:dgm id="{99514265-7AF9-489C-A602-6D345787C9C9}"/>
                                            </p:graphicEl>
                                          </p:spTgt>
                                        </p:tgtEl>
                                        <p:attrNameLst>
                                          <p:attrName>r</p:attrName>
                                        </p:attrNameLst>
                                      </p:cBhvr>
                                    </p:animRot>
                                    <p:animRot by="240000">
                                      <p:cBhvr>
                                        <p:cTn id="16" dur="200" fill="hold">
                                          <p:stCondLst>
                                            <p:cond delay="400"/>
                                          </p:stCondLst>
                                        </p:cTn>
                                        <p:tgtEl>
                                          <p:spTgt spid="9">
                                            <p:graphicEl>
                                              <a:dgm id="{99514265-7AF9-489C-A602-6D345787C9C9}"/>
                                            </p:graphicEl>
                                          </p:spTgt>
                                        </p:tgtEl>
                                        <p:attrNameLst>
                                          <p:attrName>r</p:attrName>
                                        </p:attrNameLst>
                                      </p:cBhvr>
                                    </p:animRot>
                                    <p:animRot by="-240000">
                                      <p:cBhvr>
                                        <p:cTn id="17" dur="200" fill="hold">
                                          <p:stCondLst>
                                            <p:cond delay="600"/>
                                          </p:stCondLst>
                                        </p:cTn>
                                        <p:tgtEl>
                                          <p:spTgt spid="9">
                                            <p:graphicEl>
                                              <a:dgm id="{99514265-7AF9-489C-A602-6D345787C9C9}"/>
                                            </p:graphicEl>
                                          </p:spTgt>
                                        </p:tgtEl>
                                        <p:attrNameLst>
                                          <p:attrName>r</p:attrName>
                                        </p:attrNameLst>
                                      </p:cBhvr>
                                    </p:animRot>
                                    <p:animRot by="120000">
                                      <p:cBhvr>
                                        <p:cTn id="18" dur="200" fill="hold">
                                          <p:stCondLst>
                                            <p:cond delay="800"/>
                                          </p:stCondLst>
                                        </p:cTn>
                                        <p:tgtEl>
                                          <p:spTgt spid="9">
                                            <p:graphicEl>
                                              <a:dgm id="{99514265-7AF9-489C-A602-6D345787C9C9}"/>
                                            </p:graphic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32" presetClass="emph" presetSubtype="0" fill="hold" grpId="0" nodeType="clickEffect">
                                  <p:stCondLst>
                                    <p:cond delay="0"/>
                                  </p:stCondLst>
                                  <p:childTnLst>
                                    <p:animRot by="120000">
                                      <p:cBhvr>
                                        <p:cTn id="22" dur="100" fill="hold">
                                          <p:stCondLst>
                                            <p:cond delay="0"/>
                                          </p:stCondLst>
                                        </p:cTn>
                                        <p:tgtEl>
                                          <p:spTgt spid="9">
                                            <p:graphicEl>
                                              <a:dgm id="{7B430CAB-10D2-4B0E-B117-8529EA6ED73A}"/>
                                            </p:graphicEl>
                                          </p:spTgt>
                                        </p:tgtEl>
                                        <p:attrNameLst>
                                          <p:attrName>r</p:attrName>
                                        </p:attrNameLst>
                                      </p:cBhvr>
                                    </p:animRot>
                                    <p:animRot by="-240000">
                                      <p:cBhvr>
                                        <p:cTn id="23" dur="200" fill="hold">
                                          <p:stCondLst>
                                            <p:cond delay="200"/>
                                          </p:stCondLst>
                                        </p:cTn>
                                        <p:tgtEl>
                                          <p:spTgt spid="9">
                                            <p:graphicEl>
                                              <a:dgm id="{7B430CAB-10D2-4B0E-B117-8529EA6ED73A}"/>
                                            </p:graphicEl>
                                          </p:spTgt>
                                        </p:tgtEl>
                                        <p:attrNameLst>
                                          <p:attrName>r</p:attrName>
                                        </p:attrNameLst>
                                      </p:cBhvr>
                                    </p:animRot>
                                    <p:animRot by="240000">
                                      <p:cBhvr>
                                        <p:cTn id="24" dur="200" fill="hold">
                                          <p:stCondLst>
                                            <p:cond delay="400"/>
                                          </p:stCondLst>
                                        </p:cTn>
                                        <p:tgtEl>
                                          <p:spTgt spid="9">
                                            <p:graphicEl>
                                              <a:dgm id="{7B430CAB-10D2-4B0E-B117-8529EA6ED73A}"/>
                                            </p:graphicEl>
                                          </p:spTgt>
                                        </p:tgtEl>
                                        <p:attrNameLst>
                                          <p:attrName>r</p:attrName>
                                        </p:attrNameLst>
                                      </p:cBhvr>
                                    </p:animRot>
                                    <p:animRot by="-240000">
                                      <p:cBhvr>
                                        <p:cTn id="25" dur="200" fill="hold">
                                          <p:stCondLst>
                                            <p:cond delay="600"/>
                                          </p:stCondLst>
                                        </p:cTn>
                                        <p:tgtEl>
                                          <p:spTgt spid="9">
                                            <p:graphicEl>
                                              <a:dgm id="{7B430CAB-10D2-4B0E-B117-8529EA6ED73A}"/>
                                            </p:graphicEl>
                                          </p:spTgt>
                                        </p:tgtEl>
                                        <p:attrNameLst>
                                          <p:attrName>r</p:attrName>
                                        </p:attrNameLst>
                                      </p:cBhvr>
                                    </p:animRot>
                                    <p:animRot by="120000">
                                      <p:cBhvr>
                                        <p:cTn id="26" dur="200" fill="hold">
                                          <p:stCondLst>
                                            <p:cond delay="800"/>
                                          </p:stCondLst>
                                        </p:cTn>
                                        <p:tgtEl>
                                          <p:spTgt spid="9">
                                            <p:graphicEl>
                                              <a:dgm id="{7B430CAB-10D2-4B0E-B117-8529EA6ED73A}"/>
                                            </p:graphic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32" presetClass="emph" presetSubtype="0" fill="hold" grpId="0" nodeType="clickEffect">
                                  <p:stCondLst>
                                    <p:cond delay="0"/>
                                  </p:stCondLst>
                                  <p:childTnLst>
                                    <p:animRot by="120000">
                                      <p:cBhvr>
                                        <p:cTn id="30" dur="100" fill="hold">
                                          <p:stCondLst>
                                            <p:cond delay="0"/>
                                          </p:stCondLst>
                                        </p:cTn>
                                        <p:tgtEl>
                                          <p:spTgt spid="9">
                                            <p:graphicEl>
                                              <a:dgm id="{DC256AAB-E2ED-477D-86C8-A707C8A0228E}"/>
                                            </p:graphicEl>
                                          </p:spTgt>
                                        </p:tgtEl>
                                        <p:attrNameLst>
                                          <p:attrName>r</p:attrName>
                                        </p:attrNameLst>
                                      </p:cBhvr>
                                    </p:animRot>
                                    <p:animRot by="-240000">
                                      <p:cBhvr>
                                        <p:cTn id="31" dur="200" fill="hold">
                                          <p:stCondLst>
                                            <p:cond delay="200"/>
                                          </p:stCondLst>
                                        </p:cTn>
                                        <p:tgtEl>
                                          <p:spTgt spid="9">
                                            <p:graphicEl>
                                              <a:dgm id="{DC256AAB-E2ED-477D-86C8-A707C8A0228E}"/>
                                            </p:graphicEl>
                                          </p:spTgt>
                                        </p:tgtEl>
                                        <p:attrNameLst>
                                          <p:attrName>r</p:attrName>
                                        </p:attrNameLst>
                                      </p:cBhvr>
                                    </p:animRot>
                                    <p:animRot by="240000">
                                      <p:cBhvr>
                                        <p:cTn id="32" dur="200" fill="hold">
                                          <p:stCondLst>
                                            <p:cond delay="400"/>
                                          </p:stCondLst>
                                        </p:cTn>
                                        <p:tgtEl>
                                          <p:spTgt spid="9">
                                            <p:graphicEl>
                                              <a:dgm id="{DC256AAB-E2ED-477D-86C8-A707C8A0228E}"/>
                                            </p:graphicEl>
                                          </p:spTgt>
                                        </p:tgtEl>
                                        <p:attrNameLst>
                                          <p:attrName>r</p:attrName>
                                        </p:attrNameLst>
                                      </p:cBhvr>
                                    </p:animRot>
                                    <p:animRot by="-240000">
                                      <p:cBhvr>
                                        <p:cTn id="33" dur="200" fill="hold">
                                          <p:stCondLst>
                                            <p:cond delay="600"/>
                                          </p:stCondLst>
                                        </p:cTn>
                                        <p:tgtEl>
                                          <p:spTgt spid="9">
                                            <p:graphicEl>
                                              <a:dgm id="{DC256AAB-E2ED-477D-86C8-A707C8A0228E}"/>
                                            </p:graphicEl>
                                          </p:spTgt>
                                        </p:tgtEl>
                                        <p:attrNameLst>
                                          <p:attrName>r</p:attrName>
                                        </p:attrNameLst>
                                      </p:cBhvr>
                                    </p:animRot>
                                    <p:animRot by="120000">
                                      <p:cBhvr>
                                        <p:cTn id="34" dur="200" fill="hold">
                                          <p:stCondLst>
                                            <p:cond delay="800"/>
                                          </p:stCondLst>
                                        </p:cTn>
                                        <p:tgtEl>
                                          <p:spTgt spid="9">
                                            <p:graphicEl>
                                              <a:dgm id="{DC256AAB-E2ED-477D-86C8-A707C8A0228E}"/>
                                            </p:graphic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bld="one"/>
        </p:bldSub>
      </p:bldGraphic>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SavonVTI">
  <a:themeElements>
    <a:clrScheme name="FIVE">
      <a:dk1>
        <a:sysClr val="windowText" lastClr="000000"/>
      </a:dk1>
      <a:lt1>
        <a:sysClr val="window" lastClr="FFFFFF"/>
      </a:lt1>
      <a:dk2>
        <a:srgbClr val="505046"/>
      </a:dk2>
      <a:lt2>
        <a:srgbClr val="F5F6F4"/>
      </a:lt2>
      <a:accent1>
        <a:srgbClr val="57903F"/>
      </a:accent1>
      <a:accent2>
        <a:srgbClr val="F03F2B"/>
      </a:accent2>
      <a:accent3>
        <a:srgbClr val="3488A0"/>
      </a:accent3>
      <a:accent4>
        <a:srgbClr val="F8D22F"/>
      </a:accent4>
      <a:accent5>
        <a:srgbClr val="5CC6D6"/>
      </a:accent5>
      <a:accent6>
        <a:srgbClr val="B8D233"/>
      </a:accent6>
      <a:hlink>
        <a:srgbClr val="00B0F0"/>
      </a:hlink>
      <a:folHlink>
        <a:srgbClr val="B2B2B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riginal 5_01_Win32" id="{77344C68-A3F1-476B-8680-97D7F429B46B}" vid="{89780073-58E8-4DFF-BF29-BA99F805284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 /></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37651BA-F45C-4845-9AB3-E0A65B39F5E1}">
  <ds:schemaRefs>
    <ds:schemaRef ds:uri="http://schemas.microsoft.com/office/2006/metadata/properties"/>
    <ds:schemaRef ds:uri="http://www.w3.org/2000/xmlns/"/>
    <ds:schemaRef ds:uri="71af3243-3dd4-4a8d-8c0d-dd76da1f02a5"/>
    <ds:schemaRef ds:uri="http://www.w3.org/2001/XMLSchema-instance"/>
  </ds:schemaRefs>
</ds:datastoreItem>
</file>

<file path=customXml/itemProps2.xml><?xml version="1.0" encoding="utf-8"?>
<ds:datastoreItem xmlns:ds="http://schemas.openxmlformats.org/officeDocument/2006/customXml" ds:itemID="{2D276E62-80A3-44DD-9BCC-97ED2B99B57F}">
  <ds:schemaRefs>
    <ds:schemaRef ds:uri="http://schemas.microsoft.com/office/2006/metadata/contentType"/>
    <ds:schemaRef ds:uri="http://schemas.microsoft.com/office/2006/metadata/properties/metaAttributes"/>
    <ds:schemaRef ds:uri="http://www.w3.org/2000/xmlns/"/>
    <ds:schemaRef ds:uri="http://www.w3.org/2001/XMLSchema"/>
    <ds:schemaRef ds:uri="71af3243-3dd4-4a8d-8c0d-dd76da1f02a5"/>
    <ds:schemaRef ds:uri="16c05727-aa75-4e4a-9b5f-8a80a1165891"/>
  </ds:schemaRefs>
</ds:datastoreItem>
</file>

<file path=customXml/itemProps3.xml><?xml version="1.0" encoding="utf-8"?>
<ds:datastoreItem xmlns:ds="http://schemas.openxmlformats.org/officeDocument/2006/customXml" ds:itemID="{CDB58277-F8DF-46FF-84EC-EF41B835E69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964</TotalTime>
  <Words>1468</Words>
  <Application>Microsoft Office PowerPoint</Application>
  <PresentationFormat>Widescreen</PresentationFormat>
  <Paragraphs>119</Paragraphs>
  <Slides>17</Slides>
  <Notes>11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SavonVTI</vt:lpstr>
      <vt:lpstr>The Challenges and Opportunities of ICT in the Post Covid19 World</vt:lpstr>
      <vt:lpstr>THE  POST  COVID19  WORLD</vt:lpstr>
      <vt:lpstr>ICT in the Post Covid19 World is a case of </vt:lpstr>
      <vt:lpstr>THE CHALLENGES</vt:lpstr>
      <vt:lpstr>THE CHALLENGES  contd.</vt:lpstr>
      <vt:lpstr>THE CHALLENGES  contd.</vt:lpstr>
      <vt:lpstr>THE CHALLENGES  contd.</vt:lpstr>
      <vt:lpstr>THE CHALLENGES  contd.</vt:lpstr>
      <vt:lpstr>THE OPPORTUNITIES</vt:lpstr>
      <vt:lpstr>THE OPPORTUNITIES    contd.</vt:lpstr>
      <vt:lpstr>THE OPPORTUNITIES    contd.</vt:lpstr>
      <vt:lpstr>THE OPPORTUNITIES    contd.</vt:lpstr>
      <vt:lpstr>THE OPPORTUNITIES    contd.</vt:lpstr>
      <vt:lpstr>THE OPPORTUNITIES</vt:lpstr>
      <vt:lpstr>TAKE AWAY &amp; CONCLUSION</vt:lpstr>
      <vt:lpstr>THANK YOU  FOR YOUR ATTENTION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Challenges and Opportunities of ICT in the Post Covid19 World</dc:title>
  <dc:creator>Alaba Bolaji Ojediran</dc:creator>
  <cp:lastModifiedBy>olumuyiwa Odusanya</cp:lastModifiedBy>
  <cp:revision>84</cp:revision>
  <dcterms:created xsi:type="dcterms:W3CDTF">2020-11-12T14:16:11Z</dcterms:created>
  <dcterms:modified xsi:type="dcterms:W3CDTF">2020-11-22T21:12:48Z</dcterms:modified>
</cp:coreProperties>
</file>